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la Wijtmans" initials="MW" lastIdx="5" clrIdx="0">
    <p:extLst>
      <p:ext uri="{19B8F6BF-5375-455C-9EA6-DF929625EA0E}">
        <p15:presenceInfo xmlns:p15="http://schemas.microsoft.com/office/powerpoint/2012/main" userId="S::mwijtmans@waalwijk.nl::6bb73c65-7aab-47b6-bb91-bbb87ade04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BB3"/>
    <a:srgbClr val="6D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85F4D-900C-4CF0-A277-8FF3E4A15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074E5D-A089-499D-973F-9C766F89E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227D3-0433-4307-B76F-4CAFDF03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CAD07-3374-4D43-875B-23CD195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32125-562A-4489-9C98-290278A9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63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08DDE-11FC-49D4-942B-C586E38F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8DCDEC-88DE-4D4B-A35D-9F0616AA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6138A8-8304-438B-BF59-46C879E9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178E40-4D8E-4CC9-86F9-72C67B42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36326-A99E-4BF8-A111-99904C0A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45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EEAA5B-3130-485F-BAC5-D493DDEB9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EAF619-7F8D-4174-AA1C-37FB0489B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CA85BB-BBB1-4566-973D-B8DF4A0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96FFFC-BCA5-4522-AF0E-85D18AC1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160B7E-5FB9-4D2E-9D5C-12440BE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4291D-B9C5-4E14-B017-24077DAA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23CCD5-9EB4-492A-950A-D830D489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53B6F-0D61-42DD-AEB8-21489137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CFBDB6-02C2-4F09-AC92-DD95B9A8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7FD7A-B9C5-494F-9578-48C3415E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62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BCDF8-9678-48EF-AD7C-C9A87CA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1E0AE0-745C-40F8-8C5A-CB657ED3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9FD5F-EE3F-4B4B-B89C-EC3012A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26B420-0F10-4EC8-85E1-D53680C2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60041-7FC3-40D6-B056-308BA93B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6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6ACF3-CF50-4611-802F-30E32999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CC60A-F554-48A4-9D90-CEEDC1F37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FC2B34-59E4-498C-A15C-EECB3ECF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AAB2F0-6626-49AD-A801-86CB5685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E0E9BF-6232-415D-8111-E1B5F54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08251F-2B99-448B-AEDC-57DDCC28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42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0BBD2-8C0E-4108-BBEA-6ABD5C18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BE19A-28B4-485E-A63A-9E01F646C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9A77D0-4E13-4678-9631-30B5D285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001E26-796C-49A9-9EF9-F48EE306B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9698CB-BDE4-44A2-9A8F-29FD9A9D9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884738-35A9-4C47-AF62-6C869CA6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AE916A-E129-4CC6-BEC8-B1093961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874212-CE19-438C-9D1D-D651354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54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FF65A-AFA4-4800-808C-7113BD3F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5D976C-1487-4E08-A61D-1B0A611A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8C52B5-83C2-419D-A200-B4E447C9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29C0FA-DAFA-40AD-AC53-E671A5E1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BCB892D-B7EC-4F9F-92BC-EFC53F24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33A2DF-0E19-4C8C-A04A-CCB6FE64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32342-A951-4CBB-8296-3115D79B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13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F84A7-6C0F-4349-8B8C-19E2E024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82C1D7-0D01-41DE-BCCA-15FDB172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4DDAC5-BBFE-4F60-8B05-55E3D3140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E28A87-3649-40CC-88E2-2FE541ED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0E1684-828F-4778-BA17-EB874899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A10B60-2636-440A-82B3-26B1702E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53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55B7-4E42-4755-B762-0C4E1721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C04373-B54C-427D-8B95-933E190D9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E3FD30-9784-4839-8352-B70AF137E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16AC2-6A7D-4D6C-B8D2-FD92EB8D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D2017F-1D78-4F91-A176-6A827F11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87505E-8D5C-4E86-9FB7-0E157D48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40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759D6C-5DEB-455E-8A10-BD51C211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8F994E-48D0-41DC-828D-AFAF3BE1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A22F9-8847-4515-AB2E-C59E1705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6C0-435E-4056-A4E0-B8F1EBEEB97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1D3816-A026-4BF8-8710-CA0403502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466FF-5552-4788-97B9-0E6C06B0A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2772-210E-47AE-AB9C-F7905BA30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C87B5-4C13-40F1-A51A-6670C2B8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143"/>
            <a:ext cx="9598090" cy="102367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ignica"/>
              </a:rPr>
              <a:t>Stelling Breda - </a:t>
            </a:r>
            <a:r>
              <a:rPr lang="en-US" sz="4800" dirty="0" err="1">
                <a:latin typeface="Signica"/>
              </a:rPr>
              <a:t>Geertruidenberg</a:t>
            </a:r>
            <a:endParaRPr lang="nl-NL" sz="4800" dirty="0">
              <a:latin typeface="Signica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D07D35-A968-4EE2-89E8-7EEA78CD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0571"/>
            <a:ext cx="1143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35B3A14-F160-498B-B9CF-E2EFC204428E}"/>
              </a:ext>
            </a:extLst>
          </p:cNvPr>
          <p:cNvSpPr txBox="1">
            <a:spLocks/>
          </p:cNvSpPr>
          <p:nvPr/>
        </p:nvSpPr>
        <p:spPr>
          <a:xfrm>
            <a:off x="1524000" y="826894"/>
            <a:ext cx="9144000" cy="102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Signica"/>
              </a:rPr>
              <a:t>Schansen</a:t>
            </a:r>
            <a:r>
              <a:rPr lang="en-US" sz="4800" dirty="0">
                <a:latin typeface="Signica"/>
              </a:rPr>
              <a:t> en </a:t>
            </a:r>
            <a:r>
              <a:rPr lang="en-US" sz="4800" dirty="0" err="1">
                <a:latin typeface="Signica"/>
              </a:rPr>
              <a:t>linies</a:t>
            </a:r>
            <a:endParaRPr lang="nl-NL" sz="4800" dirty="0">
              <a:latin typeface="Signica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07F1A62-F609-46E4-8EB4-271A71C4EDBF}"/>
              </a:ext>
            </a:extLst>
          </p:cNvPr>
          <p:cNvCxnSpPr/>
          <p:nvPr/>
        </p:nvCxnSpPr>
        <p:spPr>
          <a:xfrm>
            <a:off x="2688492" y="2211754"/>
            <a:ext cx="2180493" cy="11332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8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Oval 14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Afbeelding met gras, buiten, lucht&#10;&#10;Automatisch gegenereerde beschrijving">
            <a:extLst>
              <a:ext uri="{FF2B5EF4-FFF2-40B4-BE49-F238E27FC236}">
                <a16:creationId xmlns:a16="http://schemas.microsoft.com/office/drawing/2014/main" id="{12BBD17C-C36C-41F4-902A-E4BEE3C36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r="5923" b="4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14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8" name="Oval 14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4" name="Picture 12" descr="Afbeelding met buiten, boom, lucht, gras&#10;&#10;Automatisch gegenereerde beschrijving">
            <a:extLst>
              <a:ext uri="{FF2B5EF4-FFF2-40B4-BE49-F238E27FC236}">
                <a16:creationId xmlns:a16="http://schemas.microsoft.com/office/drawing/2014/main" id="{0D18170D-7B03-45F1-B20A-7DBA54B10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725" b="-2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fbeelding met buiten&#10;&#10;Automatisch gegenereerde beschrijving">
            <a:extLst>
              <a:ext uri="{FF2B5EF4-FFF2-40B4-BE49-F238E27FC236}">
                <a16:creationId xmlns:a16="http://schemas.microsoft.com/office/drawing/2014/main" id="{1DFFE17C-9790-414B-B38F-CADD92FC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r="7090" b="4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Freeform: Shape 15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Afbeelding met boom, buiten, water, natuur&#10;&#10;Automatisch gegenereerde beschrijving">
            <a:extLst>
              <a:ext uri="{FF2B5EF4-FFF2-40B4-BE49-F238E27FC236}">
                <a16:creationId xmlns:a16="http://schemas.microsoft.com/office/drawing/2014/main" id="{8EF889C2-4CDA-44FC-A04F-4CB766E0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 r="5" b="13148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Afbeelding met gras, buiten, lucht, grassig&#10;&#10;Automatisch gegenereerde beschrijving">
            <a:extLst>
              <a:ext uri="{FF2B5EF4-FFF2-40B4-BE49-F238E27FC236}">
                <a16:creationId xmlns:a16="http://schemas.microsoft.com/office/drawing/2014/main" id="{70B6EFC7-99E4-40DB-AFAB-8F18902FA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4682" b="-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CF64CAD-F876-4F67-AA5E-D1A7EC8F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0" y="471835"/>
            <a:ext cx="8994576" cy="113913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ignica"/>
              </a:rPr>
              <a:t>Wie </a:t>
            </a:r>
            <a:r>
              <a:rPr lang="en-US" sz="3600" dirty="0" err="1">
                <a:solidFill>
                  <a:schemeClr val="bg1"/>
                </a:solidFill>
                <a:latin typeface="Signica"/>
              </a:rPr>
              <a:t>zijn</a:t>
            </a:r>
            <a:r>
              <a:rPr lang="en-US" sz="3600" dirty="0">
                <a:solidFill>
                  <a:schemeClr val="bg1"/>
                </a:solidFill>
                <a:latin typeface="Signic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ignica"/>
              </a:rPr>
              <a:t>onderdeel</a:t>
            </a:r>
            <a:r>
              <a:rPr lang="en-US" sz="3600" dirty="0">
                <a:solidFill>
                  <a:schemeClr val="bg1"/>
                </a:solidFill>
                <a:latin typeface="Signica"/>
              </a:rPr>
              <a:t> van </a:t>
            </a:r>
            <a:br>
              <a:rPr lang="en-US" sz="3600" dirty="0">
                <a:solidFill>
                  <a:schemeClr val="bg1"/>
                </a:solidFill>
                <a:latin typeface="Signica"/>
              </a:rPr>
            </a:br>
            <a:r>
              <a:rPr lang="en-US" sz="3600" dirty="0">
                <a:solidFill>
                  <a:schemeClr val="bg1"/>
                </a:solidFill>
                <a:latin typeface="Signica"/>
              </a:rPr>
              <a:t>de </a:t>
            </a:r>
            <a:r>
              <a:rPr lang="en-US" sz="3600" dirty="0" err="1">
                <a:solidFill>
                  <a:schemeClr val="bg1"/>
                </a:solidFill>
                <a:latin typeface="Signica"/>
              </a:rPr>
              <a:t>stelling</a:t>
            </a:r>
            <a:r>
              <a:rPr lang="en-US" sz="3600" dirty="0">
                <a:solidFill>
                  <a:schemeClr val="bg1"/>
                </a:solidFill>
                <a:latin typeface="Signica"/>
              </a:rPr>
              <a:t>?</a:t>
            </a:r>
            <a:endParaRPr lang="nl-NL" sz="3600" dirty="0">
              <a:solidFill>
                <a:schemeClr val="bg1"/>
              </a:solidFill>
              <a:latin typeface="Signica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A17D1-AC50-4CA7-A502-1ED0136E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ignica"/>
              </a:rPr>
              <a:t>Gemeente Breda</a:t>
            </a:r>
          </a:p>
          <a:p>
            <a:r>
              <a:rPr lang="en-US" sz="2400" dirty="0">
                <a:solidFill>
                  <a:schemeClr val="bg1"/>
                </a:solidFill>
                <a:latin typeface="Signica"/>
              </a:rPr>
              <a:t>Gemeente </a:t>
            </a:r>
            <a:r>
              <a:rPr lang="en-US" sz="2400" dirty="0" err="1">
                <a:solidFill>
                  <a:schemeClr val="bg1"/>
                </a:solidFill>
                <a:latin typeface="Signica"/>
              </a:rPr>
              <a:t>Drimmelen</a:t>
            </a:r>
            <a:endParaRPr lang="en-US" sz="2400" dirty="0">
              <a:solidFill>
                <a:schemeClr val="bg1"/>
              </a:solidFill>
              <a:latin typeface="Sign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Signica"/>
              </a:rPr>
              <a:t>Gemeente </a:t>
            </a:r>
            <a:r>
              <a:rPr lang="en-US" sz="2400" dirty="0" err="1">
                <a:solidFill>
                  <a:schemeClr val="bg1"/>
                </a:solidFill>
                <a:latin typeface="Signica"/>
              </a:rPr>
              <a:t>Geertruidenberg</a:t>
            </a:r>
            <a:endParaRPr lang="en-US" sz="2400" dirty="0">
              <a:solidFill>
                <a:schemeClr val="bg1"/>
              </a:solidFill>
              <a:latin typeface="Sign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Signica"/>
              </a:rPr>
              <a:t>Gemeente Oosterhout</a:t>
            </a:r>
          </a:p>
          <a:p>
            <a:r>
              <a:rPr lang="en-US" sz="2400" dirty="0">
                <a:solidFill>
                  <a:schemeClr val="bg1"/>
                </a:solidFill>
                <a:latin typeface="Signica"/>
              </a:rPr>
              <a:t>Gemeente Waalwijk</a:t>
            </a:r>
            <a:endParaRPr lang="nl-NL" sz="2400" dirty="0">
              <a:solidFill>
                <a:schemeClr val="bg1"/>
              </a:solidFill>
              <a:latin typeface="Signica"/>
            </a:endParaRPr>
          </a:p>
        </p:txBody>
      </p:sp>
      <p:pic>
        <p:nvPicPr>
          <p:cNvPr id="33" name="Tijdelijke aanduiding voor inhoud 4">
            <a:extLst>
              <a:ext uri="{FF2B5EF4-FFF2-40B4-BE49-F238E27FC236}">
                <a16:creationId xmlns:a16="http://schemas.microsoft.com/office/drawing/2014/main" id="{0188DB86-862B-4D0C-8440-E2D89242A1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13110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100F3B7-DBF4-4C7C-B54E-C20F460C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Signica"/>
              </a:rPr>
              <a:t>Stelling </a:t>
            </a:r>
            <a:r>
              <a:rPr lang="en-US" dirty="0" err="1">
                <a:latin typeface="Signica"/>
              </a:rPr>
              <a:t>visie</a:t>
            </a:r>
            <a:r>
              <a:rPr lang="en-US" dirty="0">
                <a:latin typeface="Signica"/>
              </a:rPr>
              <a:t> </a:t>
            </a:r>
            <a:endParaRPr lang="nl-NL" dirty="0">
              <a:latin typeface="Sign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37AB349-4E02-40EA-8CDB-A9A5E49C1EF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Signica"/>
              </a:rPr>
              <a:t>Intensievere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samenwerking</a:t>
            </a:r>
            <a:endParaRPr lang="en-US" dirty="0">
              <a:latin typeface="Signica"/>
            </a:endParaRPr>
          </a:p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 err="1">
                <a:latin typeface="Signica"/>
              </a:rPr>
              <a:t>Bottum</a:t>
            </a:r>
            <a:r>
              <a:rPr lang="en-US" dirty="0">
                <a:latin typeface="Signica"/>
              </a:rPr>
              <a:t>-up</a:t>
            </a:r>
          </a:p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 err="1">
                <a:latin typeface="Signica"/>
              </a:rPr>
              <a:t>Projecten</a:t>
            </a:r>
            <a:endParaRPr lang="nl-NL" dirty="0">
              <a:latin typeface="Signica"/>
            </a:endParaRPr>
          </a:p>
        </p:txBody>
      </p:sp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5D636316-CD0E-42EC-9287-21076189E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03471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8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A17D1-AC50-4CA7-A502-1ED0136E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1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Signica"/>
              </a:rPr>
              <a:t>Verhaal van de stelling vertellen (schansen en linies)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  <a:p>
            <a:r>
              <a:rPr lang="nl-NL" dirty="0">
                <a:latin typeface="Signica"/>
              </a:rPr>
              <a:t>Zichtbaar maken van de Zuiderwaterlinie in de stelling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  <a:p>
            <a:r>
              <a:rPr lang="nl-NL" dirty="0">
                <a:latin typeface="Signica"/>
              </a:rPr>
              <a:t>Inwoners en ondernemers enthousiasmeren zodat zij ambassadeur worden en acties ondernemen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  <a:p>
            <a:r>
              <a:rPr lang="nl-NL" dirty="0">
                <a:latin typeface="Signica"/>
              </a:rPr>
              <a:t>Verbinding leggen in de stelling door middel van routes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  <a:p>
            <a:r>
              <a:rPr lang="nl-NL" dirty="0">
                <a:latin typeface="Signica"/>
              </a:rPr>
              <a:t>Meerdaags verblijf stimuleren door middel van arrangementen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CF64CAD-F876-4F67-AA5E-D1A7EC8F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Signica"/>
              </a:rPr>
              <a:t>Wat </a:t>
            </a:r>
            <a:r>
              <a:rPr lang="en-US" dirty="0" err="1">
                <a:latin typeface="Signica"/>
              </a:rPr>
              <a:t>willen</a:t>
            </a:r>
            <a:r>
              <a:rPr lang="en-US" dirty="0">
                <a:latin typeface="Signica"/>
              </a:rPr>
              <a:t> we </a:t>
            </a:r>
            <a:r>
              <a:rPr lang="en-US" dirty="0" err="1">
                <a:latin typeface="Signica"/>
              </a:rPr>
              <a:t>bereiken</a:t>
            </a:r>
            <a:r>
              <a:rPr lang="en-US" dirty="0">
                <a:latin typeface="Signica"/>
              </a:rPr>
              <a:t>?</a:t>
            </a:r>
            <a:endParaRPr lang="nl-NL" dirty="0">
              <a:latin typeface="Signica"/>
            </a:endParaRPr>
          </a:p>
        </p:txBody>
      </p:sp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C76C15D9-91E4-42DA-86DB-C65649E35A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76623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100F3B7-DBF4-4C7C-B54E-C20F460C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Signica"/>
              </a:rPr>
              <a:t>Wat </a:t>
            </a:r>
            <a:r>
              <a:rPr lang="en-US" dirty="0" err="1">
                <a:latin typeface="Signica"/>
              </a:rPr>
              <a:t>gaan</a:t>
            </a:r>
            <a:r>
              <a:rPr lang="en-US" dirty="0">
                <a:latin typeface="Signica"/>
              </a:rPr>
              <a:t> we </a:t>
            </a:r>
            <a:r>
              <a:rPr lang="en-US" dirty="0" err="1">
                <a:latin typeface="Signica"/>
              </a:rPr>
              <a:t>hiervoor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doen</a:t>
            </a:r>
            <a:r>
              <a:rPr lang="en-US" dirty="0">
                <a:latin typeface="Signica"/>
              </a:rPr>
              <a:t>?</a:t>
            </a:r>
            <a:endParaRPr lang="nl-NL" dirty="0">
              <a:latin typeface="Signica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B17B4FD2-1256-45BE-A446-A445B0F29C4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ignica"/>
              </a:rPr>
              <a:t>De </a:t>
            </a:r>
            <a:r>
              <a:rPr lang="en-US" dirty="0" err="1">
                <a:latin typeface="Signica"/>
              </a:rPr>
              <a:t>verhalen</a:t>
            </a:r>
            <a:r>
              <a:rPr lang="en-US" dirty="0">
                <a:latin typeface="Signica"/>
              </a:rPr>
              <a:t> van </a:t>
            </a:r>
            <a:r>
              <a:rPr lang="en-US" dirty="0" err="1">
                <a:latin typeface="Signica"/>
              </a:rPr>
              <a:t>én</a:t>
            </a:r>
            <a:r>
              <a:rPr lang="en-US" dirty="0">
                <a:latin typeface="Signica"/>
              </a:rPr>
              <a:t> in de </a:t>
            </a:r>
            <a:r>
              <a:rPr lang="en-US" dirty="0" err="1">
                <a:latin typeface="Signica"/>
              </a:rPr>
              <a:t>stelling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achterhalen</a:t>
            </a:r>
            <a:endParaRPr lang="en-US" dirty="0">
              <a:latin typeface="Signica"/>
            </a:endParaRPr>
          </a:p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 err="1">
                <a:latin typeface="Signica"/>
              </a:rPr>
              <a:t>Arrangementen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ontwikkelen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voor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zowel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dagactiviteiten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als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meerdaagse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verblijven</a:t>
            </a:r>
            <a:endParaRPr lang="en-US" dirty="0">
              <a:latin typeface="Signica"/>
            </a:endParaRPr>
          </a:p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 err="1">
                <a:latin typeface="Signica"/>
              </a:rPr>
              <a:t>Fiets</a:t>
            </a:r>
            <a:r>
              <a:rPr lang="en-US" dirty="0">
                <a:latin typeface="Signica"/>
              </a:rPr>
              <a:t>- en </a:t>
            </a:r>
            <a:r>
              <a:rPr lang="en-US" dirty="0" err="1">
                <a:latin typeface="Signica"/>
              </a:rPr>
              <a:t>wandelroutes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voor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één</a:t>
            </a:r>
            <a:r>
              <a:rPr lang="en-US" dirty="0">
                <a:latin typeface="Signica"/>
              </a:rPr>
              <a:t> en </a:t>
            </a:r>
            <a:r>
              <a:rPr lang="en-US" dirty="0" err="1">
                <a:latin typeface="Signica"/>
              </a:rPr>
              <a:t>meer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dagen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ontwikkelen</a:t>
            </a:r>
            <a:r>
              <a:rPr lang="nl-NL" dirty="0">
                <a:latin typeface="Signica"/>
              </a:rPr>
              <a:t/>
            </a:r>
            <a:br>
              <a:rPr lang="nl-NL" dirty="0">
                <a:latin typeface="Signica"/>
              </a:rPr>
            </a:br>
            <a:r>
              <a:rPr lang="nl-NL" i="1" dirty="0">
                <a:latin typeface="Signica"/>
              </a:rPr>
              <a:t>Mogelijk ook auto- en vaarroutes</a:t>
            </a:r>
          </a:p>
          <a:p>
            <a:endParaRPr lang="nl-NL" i="1" dirty="0">
              <a:latin typeface="Signica"/>
            </a:endParaRPr>
          </a:p>
          <a:p>
            <a:r>
              <a:rPr lang="nl-NL" dirty="0">
                <a:latin typeface="Signica"/>
              </a:rPr>
              <a:t>Zichtbaarheid en herkenbaarheid ZWL vergroten</a:t>
            </a:r>
          </a:p>
          <a:p>
            <a:pPr marL="0" indent="0">
              <a:buNone/>
            </a:pPr>
            <a:endParaRPr lang="nl-NL" dirty="0">
              <a:latin typeface="Signica"/>
            </a:endParaRPr>
          </a:p>
          <a:p>
            <a:r>
              <a:rPr lang="nl-NL" dirty="0">
                <a:latin typeface="Signica"/>
              </a:rPr>
              <a:t>Verhaal op locatie ontsluiten</a:t>
            </a:r>
            <a:endParaRPr lang="en-US" dirty="0">
              <a:latin typeface="Signica"/>
            </a:endParaRPr>
          </a:p>
        </p:txBody>
      </p:sp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5074C811-7700-4A35-A24C-9E7DF98145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40729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8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A17D1-AC50-4CA7-A502-1ED0136E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>
                <a:latin typeface="Signica"/>
              </a:rPr>
              <a:t>Gemeente </a:t>
            </a:r>
            <a:r>
              <a:rPr lang="en-US" dirty="0" err="1">
                <a:latin typeface="Signica"/>
              </a:rPr>
              <a:t>Drimmelen</a:t>
            </a:r>
            <a:r>
              <a:rPr lang="en-US" dirty="0" smtClean="0">
                <a:latin typeface="Signica"/>
              </a:rPr>
              <a:t>: </a:t>
            </a:r>
            <a:r>
              <a:rPr lang="en-US" dirty="0" err="1" smtClean="0">
                <a:latin typeface="Signica"/>
              </a:rPr>
              <a:t>Kleine</a:t>
            </a:r>
            <a:r>
              <a:rPr lang="en-US" dirty="0" smtClean="0">
                <a:latin typeface="Signica"/>
              </a:rPr>
              <a:t> </a:t>
            </a:r>
            <a:r>
              <a:rPr lang="en-US" dirty="0" err="1" smtClean="0">
                <a:latin typeface="Signica"/>
              </a:rPr>
              <a:t>schans</a:t>
            </a:r>
            <a:endParaRPr lang="en-US" dirty="0">
              <a:latin typeface="Signica"/>
            </a:endParaRPr>
          </a:p>
          <a:p>
            <a:endParaRPr lang="en-US" dirty="0">
              <a:latin typeface="Signica"/>
            </a:endParaRPr>
          </a:p>
          <a:p>
            <a:r>
              <a:rPr lang="en-US" dirty="0">
                <a:latin typeface="Signica"/>
              </a:rPr>
              <a:t>Gemeente </a:t>
            </a:r>
            <a:r>
              <a:rPr lang="en-US" dirty="0" err="1">
                <a:latin typeface="Signica"/>
              </a:rPr>
              <a:t>Geertruidenberg</a:t>
            </a:r>
            <a:r>
              <a:rPr lang="en-US" dirty="0">
                <a:latin typeface="Signica"/>
              </a:rPr>
              <a:t>: </a:t>
            </a:r>
            <a:r>
              <a:rPr lang="en-US" dirty="0" err="1">
                <a:latin typeface="Signica"/>
              </a:rPr>
              <a:t>Kasteelmuur</a:t>
            </a:r>
            <a:r>
              <a:rPr lang="en-US" dirty="0">
                <a:latin typeface="Signica"/>
              </a:rPr>
              <a:t>, </a:t>
            </a:r>
            <a:r>
              <a:rPr lang="en-US" dirty="0" err="1">
                <a:latin typeface="Signica"/>
              </a:rPr>
              <a:t>Rivierkade</a:t>
            </a:r>
            <a:endParaRPr lang="en-US" dirty="0">
              <a:latin typeface="Signica"/>
            </a:endParaRPr>
          </a:p>
          <a:p>
            <a:pPr marL="0" indent="0">
              <a:buNone/>
            </a:pPr>
            <a:endParaRPr lang="en-US" dirty="0">
              <a:latin typeface="Signica"/>
            </a:endParaRPr>
          </a:p>
          <a:p>
            <a:r>
              <a:rPr lang="en-US" dirty="0">
                <a:latin typeface="Signica"/>
              </a:rPr>
              <a:t>Gemeente Waalwijk: </a:t>
            </a:r>
            <a:r>
              <a:rPr lang="en-US" dirty="0" err="1">
                <a:latin typeface="Signica"/>
              </a:rPr>
              <a:t>Reconstructie</a:t>
            </a:r>
            <a:r>
              <a:rPr lang="en-US" dirty="0">
                <a:latin typeface="Signica"/>
              </a:rPr>
              <a:t> </a:t>
            </a:r>
            <a:r>
              <a:rPr lang="en-US" dirty="0" err="1">
                <a:latin typeface="Signica"/>
              </a:rPr>
              <a:t>Schans</a:t>
            </a:r>
            <a:endParaRPr lang="nl-NL" dirty="0">
              <a:latin typeface="Signic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CF64CAD-F876-4F67-AA5E-D1A7EC8F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Signica"/>
              </a:rPr>
              <a:t>Projecten</a:t>
            </a:r>
            <a:endParaRPr lang="nl-NL" dirty="0">
              <a:latin typeface="Signica"/>
            </a:endParaRPr>
          </a:p>
        </p:txBody>
      </p:sp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4EC91689-73C1-4C87-923D-37AA687975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86184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100F3B7-DBF4-4C7C-B54E-C20F460C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Signica"/>
              </a:rPr>
              <a:t>Einde</a:t>
            </a:r>
            <a:endParaRPr lang="en-US" sz="4000" kern="1200" dirty="0">
              <a:solidFill>
                <a:srgbClr val="FFFFFF"/>
              </a:solidFill>
              <a:latin typeface="Signica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A595572-01B7-487D-8C0F-7ADC7683C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10877" b="-1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C8C1838-5352-426E-B2DB-2DF2D6DC6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 r="1" b="9741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579DDA0-64C1-40FE-AB92-07686A76D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r="1" b="2736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2BA8C40-D9B2-4135-B933-53EE9D8F2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2801" b="-1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0E575CA-E2D7-47E6-9322-F21A15129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" r="1" b="17786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C08E2B28-1178-4B02-B49F-4B01D7FE2C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6" y="5926824"/>
            <a:ext cx="2927688" cy="1021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4141806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145</Words>
  <Application>Microsoft Office PowerPoint</Application>
  <PresentationFormat>Breedbeeld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Signica</vt:lpstr>
      <vt:lpstr>Kantoorthema</vt:lpstr>
      <vt:lpstr>Stelling Breda - Geertruidenberg</vt:lpstr>
      <vt:lpstr>Wie zijn onderdeel van  de stelling?</vt:lpstr>
      <vt:lpstr>Stelling visie </vt:lpstr>
      <vt:lpstr>Wat willen we bereiken?</vt:lpstr>
      <vt:lpstr>Wat gaan we hiervoor doen?</vt:lpstr>
      <vt:lpstr>Projecten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Stelling Breda - Geertruidenberg</dc:title>
  <dc:creator>Marcella Wijtmans</dc:creator>
  <cp:lastModifiedBy>Marjolijn van Oosterhout</cp:lastModifiedBy>
  <cp:revision>6</cp:revision>
  <dcterms:created xsi:type="dcterms:W3CDTF">2020-11-11T06:59:39Z</dcterms:created>
  <dcterms:modified xsi:type="dcterms:W3CDTF">2020-12-04T14:11:25Z</dcterms:modified>
</cp:coreProperties>
</file>