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66" r:id="rId6"/>
    <p:sldMasterId id="2147483677" r:id="rId7"/>
    <p:sldMasterId id="2147483681" r:id="rId8"/>
    <p:sldMasterId id="2147483685" r:id="rId9"/>
    <p:sldMasterId id="2147483690" r:id="rId10"/>
    <p:sldMasterId id="2147483697" r:id="rId11"/>
  </p:sldMasterIdLst>
  <p:notesMasterIdLst>
    <p:notesMasterId r:id="rId49"/>
  </p:notesMasterIdLst>
  <p:sldIdLst>
    <p:sldId id="283" r:id="rId12"/>
    <p:sldId id="258" r:id="rId13"/>
    <p:sldId id="4705" r:id="rId14"/>
    <p:sldId id="4706" r:id="rId15"/>
    <p:sldId id="270" r:id="rId16"/>
    <p:sldId id="262" r:id="rId17"/>
    <p:sldId id="4707" r:id="rId18"/>
    <p:sldId id="4708" r:id="rId19"/>
    <p:sldId id="264" r:id="rId20"/>
    <p:sldId id="4709" r:id="rId21"/>
    <p:sldId id="268" r:id="rId22"/>
    <p:sldId id="267" r:id="rId23"/>
    <p:sldId id="4710" r:id="rId24"/>
    <p:sldId id="280" r:id="rId25"/>
    <p:sldId id="282" r:id="rId26"/>
    <p:sldId id="320" r:id="rId27"/>
    <p:sldId id="646" r:id="rId28"/>
    <p:sldId id="324" r:id="rId29"/>
    <p:sldId id="654" r:id="rId30"/>
    <p:sldId id="657" r:id="rId31"/>
    <p:sldId id="4704" r:id="rId32"/>
    <p:sldId id="505" r:id="rId33"/>
    <p:sldId id="506" r:id="rId34"/>
    <p:sldId id="329" r:id="rId35"/>
    <p:sldId id="656" r:id="rId36"/>
    <p:sldId id="652" r:id="rId37"/>
    <p:sldId id="658" r:id="rId38"/>
    <p:sldId id="259" r:id="rId39"/>
    <p:sldId id="260" r:id="rId40"/>
    <p:sldId id="261" r:id="rId41"/>
    <p:sldId id="263" r:id="rId42"/>
    <p:sldId id="265" r:id="rId43"/>
    <p:sldId id="266" r:id="rId44"/>
    <p:sldId id="649" r:id="rId45"/>
    <p:sldId id="655" r:id="rId46"/>
    <p:sldId id="327" r:id="rId47"/>
    <p:sldId id="279" r:id="rId48"/>
  </p:sldIdLst>
  <p:sldSz cx="12192000" cy="6858000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AB502-835D-4CAF-A00F-5ADEC8FA6F5E}" v="9" dt="2024-11-11T14:50:48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7347" autoAdjust="0"/>
  </p:normalViewPr>
  <p:slideViewPr>
    <p:cSldViewPr snapToGrid="0">
      <p:cViewPr varScale="1">
        <p:scale>
          <a:sx n="111" d="100"/>
          <a:sy n="111" d="100"/>
        </p:scale>
        <p:origin x="117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5122D-3A3F-42A0-B4F1-27E25811B0B5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82ED4-91F6-4800-88C8-C06BCB4D5C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8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424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8AE9-CEE6-3F45-964B-F90782FE5BA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92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8AE9-CEE6-3F45-964B-F90782FE5BA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5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84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8AE9-CEE6-3F45-964B-F90782FE5BA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23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146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828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129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244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30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12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FD209-691B-F245-8714-B384C8F92C8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624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64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022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641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685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41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9970B-5FD4-88D1-7088-AD4E3643A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6B5B48F-20B6-9D74-D19C-B5D098ABB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70C944-7B26-325C-9CFA-F1E162E6A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0D8DAE-9A15-BB4D-2026-A9192BCF4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FD209-691B-F245-8714-B384C8F92C8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50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51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34C8C-2AAC-48ED-B8E8-0C1929BFE5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8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76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468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78AE9-CEE6-3F45-964B-F90782FE5BA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59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82ED4-91F6-4800-88C8-C06BCB4D5C3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8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-talig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792082-CB02-73F4-BACF-7B38770C97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01E13BC-169D-CB59-7A9E-E02A633A1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844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58461095-3605-CF1B-ED72-27AB5CD22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1022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DB8EC62-F50E-8E41-3CBA-8D1A56788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556" y="6227698"/>
            <a:ext cx="1638355" cy="630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23245367-B50C-09E8-1148-EAAB115A1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642116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7800" b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 err="1"/>
              <a:t>Hijr</a:t>
            </a:r>
            <a:r>
              <a:rPr lang="nl-NL"/>
              <a:t> de titel op een/meer regels</a:t>
            </a:r>
          </a:p>
          <a:p>
            <a:pPr lvl="1"/>
            <a:r>
              <a:rPr lang="nl-NL" err="1"/>
              <a:t>Hijr</a:t>
            </a:r>
            <a:r>
              <a:rPr lang="nl-NL"/>
              <a:t> komt de subtitel op een of twee regels</a:t>
            </a:r>
          </a:p>
        </p:txBody>
      </p:sp>
      <p:sp>
        <p:nvSpPr>
          <p:cNvPr id="4" name="Tijdelijke aanduiding voor tekst 7">
            <a:extLst>
              <a:ext uri="{FF2B5EF4-FFF2-40B4-BE49-F238E27FC236}">
                <a16:creationId xmlns:a16="http://schemas.microsoft.com/office/drawing/2014/main" id="{89A23546-C27D-8A28-39F2-4C61565F03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2000" y="288000"/>
            <a:ext cx="5642116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7800" b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/>
              <a:t>Hier de titel op een/meer regels</a:t>
            </a:r>
          </a:p>
          <a:p>
            <a:pPr lvl="1"/>
            <a:r>
              <a:rPr lang="nl-NL"/>
              <a:t>Hier komt de subtitel op een of twee regels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53EDDAB-3926-3FEE-E9BF-7893A90541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2000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27737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352591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6000" y="0"/>
            <a:ext cx="6096000" cy="6864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D87D8C6A-4D4C-54E0-314A-AE5D117E0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305" y="218703"/>
            <a:ext cx="5616000" cy="64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703073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6000" y="0"/>
            <a:ext cx="6096000" cy="6864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D87D8C6A-4D4C-54E0-314A-AE5D117E0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305" y="218703"/>
            <a:ext cx="5616000" cy="64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8145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5999" y="3442497"/>
            <a:ext cx="3024851" cy="3429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D87D8C6A-4D4C-54E0-314A-AE5D117E0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6F2588-DB52-3094-9C4A-02E94ED348D5}"/>
              </a:ext>
            </a:extLst>
          </p:cNvPr>
          <p:cNvSpPr/>
          <p:nvPr userDrawn="1"/>
        </p:nvSpPr>
        <p:spPr>
          <a:xfrm>
            <a:off x="9120850" y="3442499"/>
            <a:ext cx="307115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009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5999" y="3442497"/>
            <a:ext cx="6096001" cy="3429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6F2588-DB52-3094-9C4A-02E94ED348D5}"/>
              </a:ext>
            </a:extLst>
          </p:cNvPr>
          <p:cNvSpPr/>
          <p:nvPr userDrawn="1"/>
        </p:nvSpPr>
        <p:spPr>
          <a:xfrm>
            <a:off x="6095999" y="0"/>
            <a:ext cx="609600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0C71AA26-DAC9-CFD4-DDBE-EC7FCDF7EB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305" y="218703"/>
            <a:ext cx="5616000" cy="64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53473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0C71AA26-DAC9-CFD4-DDBE-EC7FCDF7EB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305" y="218703"/>
            <a:ext cx="5616000" cy="64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36251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0C71AA26-DAC9-CFD4-DDBE-EC7FCDF7EB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08287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0C71AA26-DAC9-CFD4-DDBE-EC7FCDF7EB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762B23BE-01AA-1EA7-3B33-30B3759AE9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10759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ek basi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0B9CDB7A-E1EE-A769-01BD-67AA5AA52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9195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Grafieken tabellen</a:t>
            </a:r>
          </a:p>
        </p:txBody>
      </p:sp>
    </p:spTree>
    <p:extLst>
      <p:ext uri="{BB962C8B-B14F-4D97-AF65-F5344CB8AC3E}">
        <p14:creationId xmlns:p14="http://schemas.microsoft.com/office/powerpoint/2010/main" val="56012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54EAC-C509-D640-A0B2-C984F6BD0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A7458A-7DBC-D741-B1DF-81D11351F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34FA5A-2CCE-F240-BDAB-20AD8412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09DB-F606-E84E-80B5-C3CE20C3A30E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C41795-64F6-7E48-A2E5-B606725D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FC641F-A634-3E4D-A76E-30E56A97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D32-643B-B24D-B7BD-26925FD656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-tali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185A838-E032-61A8-46F1-86885040925F}"/>
              </a:ext>
            </a:extLst>
          </p:cNvPr>
          <p:cNvSpPr/>
          <p:nvPr userDrawn="1"/>
        </p:nvSpPr>
        <p:spPr>
          <a:xfrm>
            <a:off x="6096000" y="5127476"/>
            <a:ext cx="6096000" cy="173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443325-F2D2-8CC6-4449-8A8B1778E5E4}"/>
              </a:ext>
            </a:extLst>
          </p:cNvPr>
          <p:cNvSpPr/>
          <p:nvPr userDrawn="1"/>
        </p:nvSpPr>
        <p:spPr>
          <a:xfrm>
            <a:off x="-1" y="5127476"/>
            <a:ext cx="6096001" cy="1730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01E13BC-169D-CB59-7A9E-E02A633A1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844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58461095-3605-CF1B-ED72-27AB5CD22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1022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DB8EC62-F50E-8E41-3CBA-8D1A56788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556" y="6227698"/>
            <a:ext cx="1638355" cy="630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4FC4A11E-1C10-4EC3-33FA-CD986ED2BC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2000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  <p:sp>
        <p:nvSpPr>
          <p:cNvPr id="2" name="Tijdelijke aanduiding voor tekst 7">
            <a:extLst>
              <a:ext uri="{FF2B5EF4-FFF2-40B4-BE49-F238E27FC236}">
                <a16:creationId xmlns:a16="http://schemas.microsoft.com/office/drawing/2014/main" id="{2136AFE4-8A3F-6CC7-7907-588FC71655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642116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7800" b="1" spc="-3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nl-NL" err="1"/>
              <a:t>Hijr</a:t>
            </a:r>
            <a:r>
              <a:rPr lang="nl-NL"/>
              <a:t> de titel op een/meer regels</a:t>
            </a:r>
          </a:p>
          <a:p>
            <a:pPr lvl="1"/>
            <a:r>
              <a:rPr lang="nl-NL" err="1"/>
              <a:t>Hijr</a:t>
            </a:r>
            <a:r>
              <a:rPr lang="nl-NL"/>
              <a:t> komt de subtitel op een of twee regels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653C6597-CC46-68CB-6C32-E9DF7B41F5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2000" y="288000"/>
            <a:ext cx="5642116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7800" b="1" spc="-3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nl-NL"/>
              <a:t>Hier de titel op een/meer regels</a:t>
            </a:r>
          </a:p>
          <a:p>
            <a:pPr lvl="1"/>
            <a:r>
              <a:rPr lang="nl-NL"/>
              <a:t>Hier komt de subtitel op een of twee regels</a:t>
            </a:r>
          </a:p>
        </p:txBody>
      </p:sp>
    </p:spTree>
    <p:extLst>
      <p:ext uri="{BB962C8B-B14F-4D97-AF65-F5344CB8AC3E}">
        <p14:creationId xmlns:p14="http://schemas.microsoft.com/office/powerpoint/2010/main" val="4249299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3AA93-62AF-274A-B432-4E889DE5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63046C-5233-8742-A152-F94FAD09A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BF080B-AD21-2F43-980D-66D00735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09DB-F606-E84E-80B5-C3CE20C3A30E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A1DB11-1E3F-0D46-963C-DF346E8F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F7245A-A78C-E344-B2C8-0D7F7FB6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D32-643B-B24D-B7BD-26925FD656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678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63E3-5589-7A4D-913F-2C0DB99C2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latin typeface="Open Sans" panose="020B0606030504020204" pitchFamily="34" charset="0"/>
              </a:defRPr>
            </a:lvl1pPr>
            <a:lvl2pPr>
              <a:defRPr baseline="0">
                <a:latin typeface="Open Sans" panose="020B0606030504020204" pitchFamily="34" charset="0"/>
              </a:defRPr>
            </a:lvl2pPr>
            <a:lvl3pPr>
              <a:defRPr baseline="0">
                <a:latin typeface="Open Sans" panose="020B0606030504020204" pitchFamily="34" charset="0"/>
              </a:defRPr>
            </a:lvl3pPr>
            <a:lvl4pPr>
              <a:defRPr baseline="0">
                <a:latin typeface="Open Sans" panose="020B0606030504020204" pitchFamily="34" charset="0"/>
              </a:defRPr>
            </a:lvl4pPr>
            <a:lvl5pPr>
              <a:defRPr baseline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41D523-8FB1-0741-9A90-3EB7DA5E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684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9238C4E-E286-CCEB-AC1D-604562F9024B}"/>
              </a:ext>
            </a:extLst>
          </p:cNvPr>
          <p:cNvSpPr/>
          <p:nvPr userDrawn="1"/>
        </p:nvSpPr>
        <p:spPr>
          <a:xfrm>
            <a:off x="-1" y="-6298"/>
            <a:ext cx="12192001" cy="3441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0666023-44EE-F6BF-C2B3-4B9EEAF0245C}"/>
              </a:ext>
            </a:extLst>
          </p:cNvPr>
          <p:cNvSpPr/>
          <p:nvPr userDrawn="1"/>
        </p:nvSpPr>
        <p:spPr>
          <a:xfrm>
            <a:off x="1" y="3429000"/>
            <a:ext cx="12192000" cy="3435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F2E38249-3A6C-3D91-A876-44C593EC0C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5695" y="226243"/>
            <a:ext cx="11740610" cy="64102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A3B6607-D642-4637-FEAE-4F6D22529C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961" y="477714"/>
            <a:ext cx="3956080" cy="9599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Bijschrift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7488F42D-AA19-A77B-0D50-316CEB3B80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61" y="5722539"/>
            <a:ext cx="3956080" cy="8306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89034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9238C4E-E286-CCEB-AC1D-604562F9024B}"/>
              </a:ext>
            </a:extLst>
          </p:cNvPr>
          <p:cNvSpPr/>
          <p:nvPr userDrawn="1"/>
        </p:nvSpPr>
        <p:spPr>
          <a:xfrm>
            <a:off x="-1" y="-6298"/>
            <a:ext cx="12192001" cy="34415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0666023-44EE-F6BF-C2B3-4B9EEAF0245C}"/>
              </a:ext>
            </a:extLst>
          </p:cNvPr>
          <p:cNvSpPr/>
          <p:nvPr userDrawn="1"/>
        </p:nvSpPr>
        <p:spPr>
          <a:xfrm>
            <a:off x="1" y="3429000"/>
            <a:ext cx="12192000" cy="343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F2E38249-3A6C-3D91-A876-44C593EC0C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5695" y="226244"/>
            <a:ext cx="5717905" cy="4084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B8C91E8C-05A4-E726-0D9B-2F20E0B00FC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8400" y="226244"/>
            <a:ext cx="5717905" cy="4084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A3B6607-D642-4637-FEAE-4F6D22529C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695" y="4722251"/>
            <a:ext cx="2762122" cy="9599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Bijschrift</a:t>
            </a:r>
          </a:p>
        </p:txBody>
      </p:sp>
      <p:sp>
        <p:nvSpPr>
          <p:cNvPr id="5" name="Tijdelijke aanduiding voor tekst 9">
            <a:extLst>
              <a:ext uri="{FF2B5EF4-FFF2-40B4-BE49-F238E27FC236}">
                <a16:creationId xmlns:a16="http://schemas.microsoft.com/office/drawing/2014/main" id="{86766A50-74D6-9F8A-4120-72D1E3ADE3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08847" y="4715953"/>
            <a:ext cx="2762122" cy="9599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Bijschrift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5B903CAF-335B-F3EC-F266-CB6866E5DB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042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543963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572FB-9838-E34B-A1A0-8FD8DFB1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E26C6-B385-4F49-A89C-5E46A2F67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9A7947-2556-3D48-A561-73170CDE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2360-B420-AB49-86CF-67E9476C8DA4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06DFC9-8EAC-D14C-8F93-25EA13CC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CFEB7-A38C-1947-AFF1-FFED9327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D505-0A4A-7243-ACBB-C69A67F8BD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088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35DB43-D3E9-EE83-7E2D-1A58DFAAA5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18524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0C62F118-13E9-24BD-18B0-527048C425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643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err="1"/>
              <a:t>Ynhâld</a:t>
            </a:r>
            <a:r>
              <a:rPr lang="nl-NL"/>
              <a:t>/Inhoud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BEFB2AF8-C2D3-60F6-C761-735502BC6B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00" y="1305232"/>
            <a:ext cx="5600430" cy="4545379"/>
          </a:xfrm>
          <a:prstGeom prst="rect">
            <a:avLst/>
          </a:prstGeom>
        </p:spPr>
        <p:txBody>
          <a:bodyPr lIns="0" tIns="0" rIns="0" bIns="0"/>
          <a:lstStyle>
            <a:lvl1pPr marL="0" indent="-360000">
              <a:lnSpc>
                <a:spcPts val="3100"/>
              </a:lnSpc>
              <a:spcBef>
                <a:spcPts val="0"/>
              </a:spcBef>
              <a:buClr>
                <a:schemeClr val="accent1"/>
              </a:buClr>
              <a:buSzPct val="102000"/>
              <a:buFont typeface="Systeemlettertype regulier"/>
              <a:buChar char="●"/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ts val="3100"/>
              </a:lnSpc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l-NL"/>
              <a:t>Opsomming 1</a:t>
            </a:r>
          </a:p>
          <a:p>
            <a:pPr lvl="1"/>
            <a:r>
              <a:rPr lang="nl-NL"/>
              <a:t>Tekst</a:t>
            </a:r>
          </a:p>
          <a:p>
            <a:pPr lvl="2"/>
            <a:r>
              <a:rPr lang="nl-NL"/>
              <a:t>Tekst vet</a:t>
            </a:r>
          </a:p>
        </p:txBody>
      </p:sp>
    </p:spTree>
    <p:extLst>
      <p:ext uri="{BB962C8B-B14F-4D97-AF65-F5344CB8AC3E}">
        <p14:creationId xmlns:p14="http://schemas.microsoft.com/office/powerpoint/2010/main" val="421370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94B3E01-F476-409C-0086-01536C7AD9BF}"/>
              </a:ext>
            </a:extLst>
          </p:cNvPr>
          <p:cNvSpPr txBox="1"/>
          <p:nvPr userDrawn="1"/>
        </p:nvSpPr>
        <p:spPr>
          <a:xfrm>
            <a:off x="973394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1F42BA28-EC28-4807-95E0-1BD3D2F00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520178" cy="643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err="1"/>
              <a:t>Ynhâld</a:t>
            </a:r>
            <a:r>
              <a:rPr lang="nl-NL"/>
              <a:t>/Inhoud 2 </a:t>
            </a:r>
            <a:r>
              <a:rPr lang="nl-NL" err="1"/>
              <a:t>koloms</a:t>
            </a:r>
            <a:endParaRPr lang="nl-NL"/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311FB930-D117-A7A0-6772-0F441901F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999" y="1305232"/>
            <a:ext cx="11520177" cy="4545379"/>
          </a:xfrm>
          <a:prstGeom prst="rect">
            <a:avLst/>
          </a:prstGeom>
        </p:spPr>
        <p:txBody>
          <a:bodyPr lIns="0" tIns="0" rIns="0" bIns="0" numCol="2" spcCol="504000"/>
          <a:lstStyle>
            <a:lvl1pPr marL="0" indent="-360000">
              <a:lnSpc>
                <a:spcPts val="3100"/>
              </a:lnSpc>
              <a:spcBef>
                <a:spcPts val="0"/>
              </a:spcBef>
              <a:buClr>
                <a:schemeClr val="accent1"/>
              </a:buClr>
              <a:buSzPct val="102000"/>
              <a:buFont typeface="Systeemlettertype regulier"/>
              <a:buChar char="●"/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ts val="3100"/>
              </a:lnSpc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l-NL"/>
              <a:t>Opsomming 1</a:t>
            </a:r>
          </a:p>
          <a:p>
            <a:pPr lvl="1"/>
            <a:r>
              <a:rPr lang="nl-NL"/>
              <a:t>Tekst</a:t>
            </a:r>
          </a:p>
          <a:p>
            <a:pPr lvl="2"/>
            <a:r>
              <a:rPr lang="nl-NL"/>
              <a:t>Tekst vet</a:t>
            </a:r>
          </a:p>
        </p:txBody>
      </p:sp>
    </p:spTree>
    <p:extLst>
      <p:ext uri="{BB962C8B-B14F-4D97-AF65-F5344CB8AC3E}">
        <p14:creationId xmlns:p14="http://schemas.microsoft.com/office/powerpoint/2010/main" val="287541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E420A-810F-2040-A271-5CFC0E24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3D48A4-D249-9C4C-967C-FE1F9D94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09DB-F606-E84E-80B5-C3CE20C3A30E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08F0-186C-8641-8DE7-16947A33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484411F-5648-0F4C-B6BD-6D1DAAC6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D32-643B-B24D-B7BD-26925FD656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672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A13295C-7FEF-0646-8358-1A8F1A95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09DB-F606-E84E-80B5-C3CE20C3A30E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0CBBE7-A2C7-D54B-BAE8-4FAC4814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B8C98E-D81A-6941-B8A6-E5C7E72C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5D32-643B-B24D-B7BD-26925FD656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898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E9B42669-43CC-AD10-1457-6D1D9599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0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10000" b="1" i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/>
              <a:t>“</a:t>
            </a:r>
            <a:r>
              <a:rPr lang="nl-NL" err="1"/>
              <a:t>Hijr</a:t>
            </a:r>
            <a:r>
              <a:rPr lang="nl-NL"/>
              <a:t> een quote op een/twee/drie regels.”</a:t>
            </a:r>
          </a:p>
          <a:p>
            <a:pPr lvl="1"/>
            <a:r>
              <a:rPr lang="nl-NL"/>
              <a:t>Afzender quote</a:t>
            </a:r>
          </a:p>
        </p:txBody>
      </p:sp>
    </p:spTree>
    <p:extLst>
      <p:ext uri="{BB962C8B-B14F-4D97-AF65-F5344CB8AC3E}">
        <p14:creationId xmlns:p14="http://schemas.microsoft.com/office/powerpoint/2010/main" val="2290704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185A838-E032-61A8-46F1-86885040925F}"/>
              </a:ext>
            </a:extLst>
          </p:cNvPr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443325-F2D2-8CC6-4449-8A8B1778E5E4}"/>
              </a:ext>
            </a:extLst>
          </p:cNvPr>
          <p:cNvSpPr/>
          <p:nvPr userDrawn="1"/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01E13BC-169D-CB59-7A9E-E02A633A1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844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58461095-3605-CF1B-ED72-27AB5CD22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1022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DB8EC62-F50E-8E41-3CBA-8D1A56788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556" y="6227698"/>
            <a:ext cx="1638355" cy="630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B5E0913B-DFF8-2D5F-DD90-11C8A6841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3033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000"/>
              </a:lnSpc>
              <a:spcBef>
                <a:spcPts val="0"/>
              </a:spcBef>
              <a:spcAft>
                <a:spcPts val="5000"/>
              </a:spcAft>
              <a:buFontTx/>
              <a:buNone/>
              <a:defRPr sz="10000" b="1" spc="-3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b="1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nl-NL" err="1"/>
              <a:t>Hijr</a:t>
            </a:r>
            <a:r>
              <a:rPr lang="nl-NL"/>
              <a:t> de titel op een/twee regels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4A67F0-F2E7-D98F-A210-E5CC562016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2000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40669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E9B42669-43CC-AD10-1457-6D1D9599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0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10000" b="1" i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/>
              <a:t>“</a:t>
            </a:r>
            <a:r>
              <a:rPr lang="nl-NL" err="1"/>
              <a:t>Hijr</a:t>
            </a:r>
            <a:r>
              <a:rPr lang="nl-NL"/>
              <a:t> een quote op een/twee/drie  regels.”</a:t>
            </a:r>
          </a:p>
          <a:p>
            <a:pPr lvl="1"/>
            <a:r>
              <a:rPr lang="nl-NL"/>
              <a:t>Afzender quote</a:t>
            </a:r>
          </a:p>
        </p:txBody>
      </p:sp>
    </p:spTree>
    <p:extLst>
      <p:ext uri="{BB962C8B-B14F-4D97-AF65-F5344CB8AC3E}">
        <p14:creationId xmlns:p14="http://schemas.microsoft.com/office/powerpoint/2010/main" val="160452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E9B42669-43CC-AD10-1457-6D1D9599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69869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2000"/>
              </a:spcAft>
              <a:buFontTx/>
              <a:buNone/>
              <a:defRPr sz="7800" b="0" i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/>
              <a:t>“</a:t>
            </a:r>
            <a:r>
              <a:rPr lang="nl-NL" err="1"/>
              <a:t>Hijr</a:t>
            </a:r>
            <a:r>
              <a:rPr lang="nl-NL"/>
              <a:t> een kleinere quote op meerdere regels.”</a:t>
            </a:r>
          </a:p>
          <a:p>
            <a:pPr lvl="1"/>
            <a:r>
              <a:rPr lang="nl-NL"/>
              <a:t>Afzender quote</a:t>
            </a:r>
          </a:p>
        </p:txBody>
      </p:sp>
    </p:spTree>
    <p:extLst>
      <p:ext uri="{BB962C8B-B14F-4D97-AF65-F5344CB8AC3E}">
        <p14:creationId xmlns:p14="http://schemas.microsoft.com/office/powerpoint/2010/main" val="215292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E9B42669-43CC-AD10-1457-6D1D9599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69869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2000"/>
              </a:spcAft>
              <a:buFontTx/>
              <a:buNone/>
              <a:defRPr sz="7800" b="0" i="1" spc="-3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nl-NL"/>
              <a:t>“</a:t>
            </a:r>
            <a:r>
              <a:rPr lang="nl-NL" err="1"/>
              <a:t>Hijr</a:t>
            </a:r>
            <a:r>
              <a:rPr lang="nl-NL"/>
              <a:t> een kleinere quote op meerdere regels.”</a:t>
            </a:r>
          </a:p>
          <a:p>
            <a:pPr lvl="1"/>
            <a:r>
              <a:rPr lang="nl-NL"/>
              <a:t>Afzender quote</a:t>
            </a:r>
          </a:p>
        </p:txBody>
      </p:sp>
    </p:spTree>
    <p:extLst>
      <p:ext uri="{BB962C8B-B14F-4D97-AF65-F5344CB8AC3E}">
        <p14:creationId xmlns:p14="http://schemas.microsoft.com/office/powerpoint/2010/main" val="1793982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35DB43-D3E9-EE83-7E2D-1A58DFAAA5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18524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0C62F118-13E9-24BD-18B0-527048C425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643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err="1"/>
              <a:t>Ynhâld</a:t>
            </a:r>
            <a:r>
              <a:rPr lang="nl-NL"/>
              <a:t>/Inhoud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BEFB2AF8-C2D3-60F6-C761-735502BC6B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00" y="1305232"/>
            <a:ext cx="5600430" cy="4545379"/>
          </a:xfrm>
          <a:prstGeom prst="rect">
            <a:avLst/>
          </a:prstGeom>
        </p:spPr>
        <p:txBody>
          <a:bodyPr lIns="0" tIns="0" rIns="0" bIns="0"/>
          <a:lstStyle>
            <a:lvl1pPr marL="0" indent="-360000">
              <a:lnSpc>
                <a:spcPts val="3100"/>
              </a:lnSpc>
              <a:spcBef>
                <a:spcPts val="0"/>
              </a:spcBef>
              <a:buClr>
                <a:schemeClr val="accent1"/>
              </a:buClr>
              <a:buSzPct val="102000"/>
              <a:buFont typeface="Systeemlettertype regulier"/>
              <a:buChar char="●"/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ts val="3100"/>
              </a:lnSpc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l-NL"/>
              <a:t>Opsomming 1</a:t>
            </a:r>
          </a:p>
          <a:p>
            <a:pPr lvl="1"/>
            <a:r>
              <a:rPr lang="nl-NL"/>
              <a:t>Tekst</a:t>
            </a:r>
          </a:p>
          <a:p>
            <a:pPr lvl="2"/>
            <a:r>
              <a:rPr lang="nl-NL"/>
              <a:t>Tekst vet</a:t>
            </a:r>
          </a:p>
        </p:txBody>
      </p:sp>
    </p:spTree>
    <p:extLst>
      <p:ext uri="{BB962C8B-B14F-4D97-AF65-F5344CB8AC3E}">
        <p14:creationId xmlns:p14="http://schemas.microsoft.com/office/powerpoint/2010/main" val="138277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94B3E01-F476-409C-0086-01536C7AD9BF}"/>
              </a:ext>
            </a:extLst>
          </p:cNvPr>
          <p:cNvSpPr txBox="1"/>
          <p:nvPr userDrawn="1"/>
        </p:nvSpPr>
        <p:spPr>
          <a:xfrm>
            <a:off x="973394" y="160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1F42BA28-EC28-4807-95E0-1BD3D2F003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520178" cy="643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err="1"/>
              <a:t>Ynhâld</a:t>
            </a:r>
            <a:r>
              <a:rPr lang="nl-NL"/>
              <a:t>/Inhoud 2 </a:t>
            </a:r>
            <a:r>
              <a:rPr lang="nl-NL" err="1"/>
              <a:t>koloms</a:t>
            </a:r>
            <a:endParaRPr lang="nl-NL"/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311FB930-D117-A7A0-6772-0F441901F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7999" y="1305232"/>
            <a:ext cx="11520177" cy="4545379"/>
          </a:xfrm>
          <a:prstGeom prst="rect">
            <a:avLst/>
          </a:prstGeom>
        </p:spPr>
        <p:txBody>
          <a:bodyPr lIns="0" tIns="0" rIns="0" bIns="0" numCol="2" spcCol="504000"/>
          <a:lstStyle>
            <a:lvl1pPr marL="0" indent="-360000">
              <a:lnSpc>
                <a:spcPts val="3100"/>
              </a:lnSpc>
              <a:spcBef>
                <a:spcPts val="0"/>
              </a:spcBef>
              <a:buClr>
                <a:schemeClr val="accent1"/>
              </a:buClr>
              <a:buSzPct val="102000"/>
              <a:buFont typeface="Systeemlettertype regulier"/>
              <a:buChar char="●"/>
              <a:defRPr sz="2400" b="1">
                <a:solidFill>
                  <a:schemeClr val="accent1"/>
                </a:solidFill>
              </a:defRPr>
            </a:lvl1pPr>
            <a:lvl2pPr marL="0" indent="0">
              <a:lnSpc>
                <a:spcPts val="3100"/>
              </a:lnSpc>
              <a:spcBef>
                <a:spcPts val="0"/>
              </a:spcBef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lnSpc>
                <a:spcPts val="31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nl-NL"/>
              <a:t>Opsomming 1</a:t>
            </a:r>
          </a:p>
          <a:p>
            <a:pPr lvl="1"/>
            <a:r>
              <a:rPr lang="nl-NL"/>
              <a:t>Tekst</a:t>
            </a:r>
          </a:p>
          <a:p>
            <a:pPr lvl="2"/>
            <a:r>
              <a:rPr lang="nl-NL"/>
              <a:t>Tekst vet</a:t>
            </a:r>
          </a:p>
        </p:txBody>
      </p:sp>
    </p:spTree>
    <p:extLst>
      <p:ext uri="{BB962C8B-B14F-4D97-AF65-F5344CB8AC3E}">
        <p14:creationId xmlns:p14="http://schemas.microsoft.com/office/powerpoint/2010/main" val="3753855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1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14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27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185A838-E032-61A8-46F1-86885040925F}"/>
              </a:ext>
            </a:extLst>
          </p:cNvPr>
          <p:cNvSpPr/>
          <p:nvPr userDrawn="1"/>
        </p:nvSpPr>
        <p:spPr>
          <a:xfrm>
            <a:off x="6096000" y="5127476"/>
            <a:ext cx="6096000" cy="173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443325-F2D2-8CC6-4449-8A8B1778E5E4}"/>
              </a:ext>
            </a:extLst>
          </p:cNvPr>
          <p:cNvSpPr/>
          <p:nvPr userDrawn="1"/>
        </p:nvSpPr>
        <p:spPr>
          <a:xfrm>
            <a:off x="-1" y="5127476"/>
            <a:ext cx="6096001" cy="1730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01E13BC-169D-CB59-7A9E-E02A633A1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844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58461095-3605-CF1B-ED72-27AB5CD22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1022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DB8EC62-F50E-8E41-3CBA-8D1A56788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556" y="6227698"/>
            <a:ext cx="1638355" cy="630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B1DCE65E-0614-09B9-065A-E637ABF19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6986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0000"/>
              </a:lnSpc>
              <a:spcBef>
                <a:spcPts val="0"/>
              </a:spcBef>
              <a:spcAft>
                <a:spcPts val="4000"/>
              </a:spcAft>
              <a:buFontTx/>
              <a:buNone/>
              <a:defRPr sz="10000" b="1" spc="-3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nl-NL" err="1"/>
              <a:t>Hijr</a:t>
            </a:r>
            <a:r>
              <a:rPr lang="nl-NL"/>
              <a:t> de titel op een/twee regels</a:t>
            </a:r>
          </a:p>
          <a:p>
            <a:pPr lvl="1"/>
            <a:r>
              <a:rPr lang="nl-NL"/>
              <a:t>Hier komt de subtitel over een of  </a:t>
            </a:r>
          </a:p>
          <a:p>
            <a:pPr lvl="1"/>
            <a:r>
              <a:rPr lang="nl-NL"/>
              <a:t>twee regels.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8789F812-ACA0-7D16-64E5-88A117B788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2000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57204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1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7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32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61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04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9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185A838-E032-61A8-46F1-86885040925F}"/>
              </a:ext>
            </a:extLst>
          </p:cNvPr>
          <p:cNvSpPr/>
          <p:nvPr userDrawn="1"/>
        </p:nvSpPr>
        <p:spPr>
          <a:xfrm>
            <a:off x="6096000" y="5127476"/>
            <a:ext cx="6096000" cy="173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443325-F2D2-8CC6-4449-8A8B1778E5E4}"/>
              </a:ext>
            </a:extLst>
          </p:cNvPr>
          <p:cNvSpPr/>
          <p:nvPr userDrawn="1"/>
        </p:nvSpPr>
        <p:spPr>
          <a:xfrm>
            <a:off x="-1" y="5127476"/>
            <a:ext cx="6096001" cy="1730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01E13BC-169D-CB59-7A9E-E02A633A1F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844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58461095-3605-CF1B-ED72-27AB5CD220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1022" y="6227698"/>
            <a:ext cx="1638356" cy="544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9DB8EC62-F50E-8E41-3CBA-8D1A56788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556" y="6227698"/>
            <a:ext cx="1638355" cy="6303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lorum </a:t>
            </a:r>
            <a:r>
              <a:rPr lang="nl-NL" err="1"/>
              <a:t>ipsum</a:t>
            </a:r>
            <a:r>
              <a:rPr lang="nl-NL"/>
              <a:t> lorum </a:t>
            </a:r>
            <a:r>
              <a:rPr lang="nl-NL" err="1"/>
              <a:t>ipsum</a:t>
            </a:r>
            <a:endParaRPr lang="nl-NL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B1DCE65E-0614-09B9-065A-E637ABF19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11817425" cy="47023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78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 sz="7800" b="1" spc="-3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nl-NL" err="1"/>
              <a:t>Hijr</a:t>
            </a:r>
            <a:r>
              <a:rPr lang="nl-NL"/>
              <a:t> een langere titel </a:t>
            </a:r>
            <a:br>
              <a:rPr lang="nl-NL"/>
            </a:br>
            <a:r>
              <a:rPr lang="nl-NL"/>
              <a:t>met zeker wel </a:t>
            </a:r>
            <a:br>
              <a:rPr lang="nl-NL"/>
            </a:br>
            <a:r>
              <a:rPr lang="nl-NL"/>
              <a:t>drie regels tekst</a:t>
            </a:r>
          </a:p>
          <a:p>
            <a:pPr lvl="1"/>
            <a:r>
              <a:rPr lang="nl-NL"/>
              <a:t>Hier komt de subtitel op een of</a:t>
            </a:r>
          </a:p>
          <a:p>
            <a:pPr lvl="1"/>
            <a:r>
              <a:rPr lang="nl-NL"/>
              <a:t>twee regels.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C6C558C6-01D7-DC3F-45E9-308FA2D558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2000" y="6162062"/>
            <a:ext cx="1790737" cy="59691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>
              <a:buFontTx/>
              <a:buNone/>
              <a:defRPr sz="5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32465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E98F0-EC92-2E4E-9E2C-ACA2D44E8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A0ED35-9259-6145-982C-923747773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F6C7B8-209B-7540-A919-AEBCE9B2F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2360-B420-AB49-86CF-67E9476C8DA4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C43784-6804-5E42-B70C-4C500752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330DDF-6441-CC4F-80D5-FC4729C4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D505-0A4A-7243-ACBB-C69A67F8BD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79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572FB-9838-E34B-A1A0-8FD8DFB1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E26C6-B385-4F49-A89C-5E46A2F67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9A7947-2556-3D48-A561-73170CDE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2360-B420-AB49-86CF-67E9476C8DA4}" type="datetimeFigureOut">
              <a:rPr lang="nl-NL" smtClean="0"/>
              <a:t>14-11-2024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06DFC9-8EAC-D14C-8F93-25EA13CC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0CFEB7-A38C-1947-AFF1-FFED9327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D505-0A4A-7243-ACBB-C69A67F8BD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7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xt/beeld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5999" y="-6298"/>
            <a:ext cx="6096001" cy="34415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6F2588-DB52-3094-9C4A-02E94ED348D5}"/>
              </a:ext>
            </a:extLst>
          </p:cNvPr>
          <p:cNvSpPr/>
          <p:nvPr userDrawn="1"/>
        </p:nvSpPr>
        <p:spPr>
          <a:xfrm>
            <a:off x="6095999" y="3429000"/>
            <a:ext cx="6096001" cy="3435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0C71AA26-DAC9-CFD4-DDBE-EC7FCDF7EB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305" y="218703"/>
            <a:ext cx="5616000" cy="32165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7DB81D34-CF0B-FD41-D643-B4B2FF21CE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0305" y="3435298"/>
            <a:ext cx="5616000" cy="32165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150875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123A28A-FD3F-71A3-FEFC-B66E73A4D754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8DBE176-B75C-95DB-96AE-5E4E0542B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1F3B15F1-F639-A1DD-E592-1AA75F691E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000" y="1889328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accent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accent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  <p:sp>
        <p:nvSpPr>
          <p:cNvPr id="2" name="Tijdelijke aanduiding voor tekst 5">
            <a:extLst>
              <a:ext uri="{FF2B5EF4-FFF2-40B4-BE49-F238E27FC236}">
                <a16:creationId xmlns:a16="http://schemas.microsoft.com/office/drawing/2014/main" id="{E0946358-BCC7-D1A4-489B-042E75CDD6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2000" y="288000"/>
            <a:ext cx="5590905" cy="12849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45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5B02FB7-2845-3585-13ED-DC686E7CA2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0" y="1885912"/>
            <a:ext cx="5590904" cy="3986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ts val="2100"/>
              </a:lnSpc>
              <a:spcBef>
                <a:spcPts val="0"/>
              </a:spcBef>
              <a:buFontTx/>
              <a:buNone/>
              <a:defRPr sz="1900" b="1">
                <a:solidFill>
                  <a:schemeClr val="bg1"/>
                </a:solidFill>
                <a:latin typeface="+mn-lt"/>
              </a:defRPr>
            </a:lvl2pPr>
            <a:lvl3pPr marL="0" indent="-180000">
              <a:lnSpc>
                <a:spcPts val="2100"/>
              </a:lnSpc>
              <a:spcBef>
                <a:spcPts val="0"/>
              </a:spcBef>
              <a:defRPr sz="1900">
                <a:solidFill>
                  <a:schemeClr val="bg1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l-NL"/>
              <a:t>Tekst </a:t>
            </a:r>
          </a:p>
          <a:p>
            <a:pPr lvl="1"/>
            <a:r>
              <a:rPr lang="nl-NL"/>
              <a:t>Tekst vet</a:t>
            </a:r>
          </a:p>
          <a:p>
            <a:pPr lvl="2"/>
            <a:r>
              <a:rPr lang="nl-NL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15128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45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11" r:id="rId6"/>
    <p:sldLayoutId id="214748371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D865A4AA-C9FE-9FFB-4343-280A89E9E1BD}"/>
              </a:ext>
            </a:extLst>
          </p:cNvPr>
          <p:cNvSpPr txBox="1">
            <a:spLocks/>
          </p:cNvSpPr>
          <p:nvPr userDrawn="1"/>
        </p:nvSpPr>
        <p:spPr>
          <a:xfrm>
            <a:off x="155289" y="6161998"/>
            <a:ext cx="1889077" cy="629693"/>
          </a:xfrm>
          <a:prstGeom prst="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 l="-7632" t="-22852" r="-8031" b="-9741"/>
            </a:stretch>
          </a:blipFill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2504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84" r:id="rId11"/>
    <p:sldLayoutId id="2147483694" r:id="rId12"/>
    <p:sldLayoutId id="2147483695" r:id="rId13"/>
    <p:sldLayoutId id="21474837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30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7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474CFF78-5DBE-629C-1BEC-AC9C85A756B8}"/>
              </a:ext>
            </a:extLst>
          </p:cNvPr>
          <p:cNvSpPr txBox="1">
            <a:spLocks/>
          </p:cNvSpPr>
          <p:nvPr userDrawn="1"/>
        </p:nvSpPr>
        <p:spPr>
          <a:xfrm>
            <a:off x="180000" y="6161998"/>
            <a:ext cx="1889077" cy="629693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-7632" t="-22852" r="-8031" b="-9741"/>
            </a:stretch>
          </a:blipFill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923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3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C03E0BC4-0F64-9F64-B2E6-7CCB537F026E}"/>
              </a:ext>
            </a:extLst>
          </p:cNvPr>
          <p:cNvSpPr txBox="1">
            <a:spLocks/>
          </p:cNvSpPr>
          <p:nvPr userDrawn="1"/>
        </p:nvSpPr>
        <p:spPr>
          <a:xfrm>
            <a:off x="198626" y="6162062"/>
            <a:ext cx="1790737" cy="596913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7104" b="7104"/>
            </a:stretch>
          </a:blipFill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">
                <a:solidFill>
                  <a:schemeClr val="accent2"/>
                </a:solidFill>
              </a:rPr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27683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474CFF78-5DBE-629C-1BEC-AC9C85A756B8}"/>
              </a:ext>
            </a:extLst>
          </p:cNvPr>
          <p:cNvSpPr txBox="1">
            <a:spLocks/>
          </p:cNvSpPr>
          <p:nvPr userDrawn="1"/>
        </p:nvSpPr>
        <p:spPr>
          <a:xfrm>
            <a:off x="180000" y="6161998"/>
            <a:ext cx="1889077" cy="62969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7632" t="-22852" r="-8031" b="-9741"/>
            </a:stretch>
          </a:blipFill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499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ntent.prod.websites.vno-ncw.totalservices.io/app/uploads/sites/9/2024/10/Ondernemersagenda_Gastvrijheidssector-1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1C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0970F-D145-5780-C2EA-D71F79C5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7D70C-6B50-5A07-0259-CBD2A5688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8000"/>
          </a:xfrm>
        </p:spPr>
        <p:txBody>
          <a:bodyPr anchor="ctr" anchorCtr="1">
            <a:noAutofit/>
          </a:bodyPr>
          <a:lstStyle/>
          <a:p>
            <a:r>
              <a:rPr lang="nl-NL" sz="12500" dirty="0" err="1">
                <a:solidFill>
                  <a:schemeClr val="bg1"/>
                </a:solidFill>
                <a:latin typeface="FUNCTION Condensed" pitchFamily="2" charset="0"/>
              </a:rPr>
              <a:t>wolkom</a:t>
            </a:r>
            <a:endParaRPr lang="nl-NL" sz="12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9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F5A95-E7BC-65F3-68B3-14B0BCC0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144B66-F1D0-FBAD-62F0-1E9BECEF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CF3898F-4278-F23E-039F-677582EC0F38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79FD84-D9B0-B4DB-6095-BAFB8694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1BC446F-A1F8-11AF-CF10-C39285E68458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8A5FE13-6931-2CFB-1244-F99668085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C62132D-8F61-8096-361F-0908DDBF92B2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Bestemmingsontwikkeling</a:t>
            </a:r>
          </a:p>
        </p:txBody>
      </p:sp>
    </p:spTree>
    <p:extLst>
      <p:ext uri="{BB962C8B-B14F-4D97-AF65-F5344CB8AC3E}">
        <p14:creationId xmlns:p14="http://schemas.microsoft.com/office/powerpoint/2010/main" val="61191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B0CDB-56C8-E3BB-937E-68E5A8992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F0CF90-EEB1-EB8B-DBDD-E94E0476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25625"/>
            <a:ext cx="10523621" cy="4361543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nl-NL" kern="100" dirty="0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Gemeente De </a:t>
            </a:r>
            <a:r>
              <a:rPr lang="nl-NL" kern="100" dirty="0" err="1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Fryske</a:t>
            </a:r>
            <a:r>
              <a:rPr lang="nl-NL" kern="100" dirty="0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Marren</a:t>
            </a:r>
            <a:br>
              <a:rPr lang="nl-NL" kern="100" dirty="0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6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nl-NL" sz="1800" kern="100" dirty="0" err="1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Fryske</a:t>
            </a: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Marren streeft ernaar een jaarrond aantrekkelijke recreatiegemeente te zijn met nieuwe belevenissen en gelukkige inwoners. De </a:t>
            </a:r>
            <a:r>
              <a:rPr lang="nl-NL" sz="1800" kern="100" dirty="0" err="1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Fryske</a:t>
            </a: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Marren streeft naar slimme groei van toerisme en recreatie. Dit betekent dat de gemeente in 2025 ernaar toewerkt om de mooiste waterrecreatie bestemming van de wereld te worden.</a:t>
            </a:r>
            <a:endParaRPr lang="nl-NL" sz="1800" dirty="0">
              <a:latin typeface="BrownStd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kern="100" dirty="0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Gemeente </a:t>
            </a:r>
            <a:r>
              <a:rPr lang="nl-NL" dirty="0">
                <a:effectLst/>
                <a:latin typeface="FUNCTIO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Súdwest-Fryslân</a:t>
            </a:r>
            <a:r>
              <a:rPr lang="nl-NL" dirty="0">
                <a:effectLst/>
                <a:latin typeface="FUNCTION Condensed" pitchFamily="2" charset="0"/>
              </a:rPr>
              <a:t> </a:t>
            </a:r>
            <a:br>
              <a:rPr lang="nl-NL" dirty="0">
                <a:effectLst/>
                <a:latin typeface="FUNCTION Condensed" pitchFamily="2" charset="0"/>
              </a:rPr>
            </a:br>
            <a:br>
              <a:rPr lang="nl-NL" sz="1400" kern="100" dirty="0">
                <a:latin typeface="BrownStd" pitchFamily="2" charset="77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 willen dat 100% van de inwoners voordelen ervaart van de gastvrijheidseconomie, door (1) te werken aan de beleving van een Friese omgeving van topkwaliteit, (2) gezonde </a:t>
            </a:r>
            <a:r>
              <a:rPr lang="nl-NL" sz="1800" dirty="0" err="1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reuring</a:t>
            </a:r>
            <a:r>
              <a:rPr lang="nl-NL" sz="18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in het schouderseizoen en (3) de sector te helpen ook toegankelijk te zijn voor mensen met een kleine en modale portemonnee.</a:t>
            </a:r>
            <a:r>
              <a:rPr lang="nl-NL" sz="1100" dirty="0">
                <a:effectLst/>
                <a:latin typeface="BrownStd" pitchFamily="2" charset="77"/>
              </a:rPr>
              <a:t> </a:t>
            </a:r>
            <a:endParaRPr lang="nl-NL" sz="1600" dirty="0">
              <a:latin typeface="BrownStd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A78E674-236D-1B91-3C1F-24428A69FE0C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F84100-5D60-D6DC-8AAA-BC784FEE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148798A-16DF-A811-18A5-151E867B2659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0AC617-D738-37CE-97EB-55BFAA90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F48AB5B-5478-238E-EF2A-08E211983713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Visie op onze bestemming</a:t>
            </a:r>
          </a:p>
        </p:txBody>
      </p:sp>
    </p:spTree>
    <p:extLst>
      <p:ext uri="{BB962C8B-B14F-4D97-AF65-F5344CB8AC3E}">
        <p14:creationId xmlns:p14="http://schemas.microsoft.com/office/powerpoint/2010/main" val="221054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1672B-F926-0945-5736-DBB317E0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7744F1-621D-588C-5CB4-978EFBFC4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5B60153-BEB8-44E4-6853-C586D4FAA66C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BED53F-C3F7-A4F5-7218-67DF1865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67C56BA-AC23-BC10-41FB-1FAC1459508E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B0E3CD-BAE4-CB52-B68C-DC7587E5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505AB47-BC68-C65C-6C59-6497AC804874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Bestemmingsontwikkeling</a:t>
            </a:r>
          </a:p>
        </p:txBody>
      </p:sp>
    </p:spTree>
    <p:extLst>
      <p:ext uri="{BB962C8B-B14F-4D97-AF65-F5344CB8AC3E}">
        <p14:creationId xmlns:p14="http://schemas.microsoft.com/office/powerpoint/2010/main" val="327852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6242F-F67C-C2E7-D5C1-4DCA90F1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953831-16FC-32BC-A16C-FB6EAFDB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C295F4F-6F6C-6000-818F-714889B78246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B8E19A-E72E-CB16-11E7-637F135E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AA5390A-470C-057C-F47A-16F83FEF410A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DA4CEFF-91A2-5D77-D6BD-58E47C9E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6B17CEC-96F8-0181-5722-82897A3E3892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Koersdocument 2030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62F536-E8DA-D5A1-569F-72EE8C7AEE30}"/>
              </a:ext>
            </a:extLst>
          </p:cNvPr>
          <p:cNvSpPr txBox="1"/>
          <p:nvPr/>
        </p:nvSpPr>
        <p:spPr>
          <a:xfrm>
            <a:off x="890839" y="1854957"/>
            <a:ext cx="8741941" cy="371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Presentatie en bespreken april 2025</a:t>
            </a:r>
          </a:p>
        </p:txBody>
      </p:sp>
    </p:spTree>
    <p:extLst>
      <p:ext uri="{BB962C8B-B14F-4D97-AF65-F5344CB8AC3E}">
        <p14:creationId xmlns:p14="http://schemas.microsoft.com/office/powerpoint/2010/main" val="202429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D0AC-C691-4A5E-0C73-9EACFAF6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E02071-A1A3-13F5-0D0D-0D38760EF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42DAFAF-0E1C-B71F-B40E-16FF4F754B6A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B701A4-3AD5-A3F9-11B4-4EEDB1EF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33C897B-73C1-F026-C3E8-79DA4519D326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E0FAFF-8CD8-DDA0-776E-521794E9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3F22B4C-4AB9-EA24-BAE6-64333EC84606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5 jaar </a:t>
            </a:r>
            <a:r>
              <a:rPr lang="nl-NL" sz="6000" dirty="0" err="1">
                <a:latin typeface="FUNCTION Condensed" pitchFamily="2" charset="0"/>
              </a:rPr>
              <a:t>vvv</a:t>
            </a:r>
            <a:r>
              <a:rPr lang="nl-NL" sz="6000" dirty="0">
                <a:latin typeface="FUNCTION Condensed" pitchFamily="2" charset="0"/>
              </a:rPr>
              <a:t> waterland van </a:t>
            </a:r>
            <a:r>
              <a:rPr lang="nl-NL" sz="6000" dirty="0" err="1">
                <a:latin typeface="FUNCTION Condensed" pitchFamily="2" charset="0"/>
              </a:rPr>
              <a:t>friesland</a:t>
            </a:r>
            <a:endParaRPr lang="nl-NL" sz="6000" dirty="0">
              <a:latin typeface="FUNCTION Condensed" pitchFamily="2" charset="0"/>
            </a:endParaRPr>
          </a:p>
          <a:p>
            <a:r>
              <a:rPr lang="nl-NL" sz="6000" dirty="0">
                <a:latin typeface="FUNCTION Condensed" pitchFamily="2" charset="0"/>
              </a:rPr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BEC56DC-5305-76CD-FC19-A54308A41CB6}"/>
              </a:ext>
            </a:extLst>
          </p:cNvPr>
          <p:cNvSpPr txBox="1"/>
          <p:nvPr/>
        </p:nvSpPr>
        <p:spPr>
          <a:xfrm>
            <a:off x="900000" y="1871695"/>
            <a:ext cx="9390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Een terugblik door Patrick </a:t>
            </a:r>
            <a:r>
              <a:rPr lang="nl-NL" sz="1800" kern="100" dirty="0" err="1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Hassenflug</a:t>
            </a: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en Paul </a:t>
            </a:r>
            <a:r>
              <a:rPr lang="nl-NL" sz="1800" kern="100" dirty="0" err="1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Horjus</a:t>
            </a:r>
            <a:endParaRPr lang="nl-NL" sz="1800" kern="100" dirty="0">
              <a:effectLst/>
              <a:latin typeface="BrownSt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0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B6E27-616D-7EC7-EE1E-84017DBBE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26DE99-E2A3-2DB7-843C-21456FE14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5DC8449-C559-CE80-54EB-1B124CA271AD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D1BEB8-43A6-C366-2A71-7CB84272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D3D6168-D315-E076-759C-ED4DAEAEDDF4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B8A7185-C374-0B7A-D5F2-B9C4E8E8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7E917B2-4682-29A1-83B5-756F3953581C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000" dirty="0">
              <a:latin typeface="FUNCTIO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8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00706F-8D5E-72B9-B6D9-9B89B9E24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Wolkom</a:t>
            </a:r>
            <a:r>
              <a:rPr lang="nl-NL" dirty="0"/>
              <a:t>!</a:t>
            </a:r>
          </a:p>
          <a:p>
            <a:r>
              <a:rPr lang="nl-NL" sz="2800" dirty="0"/>
              <a:t>Gastvrijheid in de economische </a:t>
            </a:r>
            <a:r>
              <a:rPr lang="nl-NL" sz="2800" dirty="0" err="1"/>
              <a:t>samenwerkingsagenda</a:t>
            </a:r>
            <a:endParaRPr lang="nl-NL" sz="2800" dirty="0"/>
          </a:p>
          <a:p>
            <a:r>
              <a:rPr lang="nl-NL" sz="2800" dirty="0"/>
              <a:t>Friso Douwstra, gedeputeerde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335C393-63DA-A34C-7633-64F80313F9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3C140C9F-FA4A-E853-5A38-B17606A6B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36" y="6162062"/>
            <a:ext cx="4053263" cy="6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eter samenwerken in teams en netwerken | advies coach training |  Bloeisupport">
            <a:extLst>
              <a:ext uri="{FF2B5EF4-FFF2-40B4-BE49-F238E27FC236}">
                <a16:creationId xmlns:a16="http://schemas.microsoft.com/office/drawing/2014/main" id="{7519A41F-5284-AB43-C85D-24E67927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229" y="321436"/>
            <a:ext cx="2174837" cy="121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26EFA-36BE-8224-40B5-0951EB9EB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00" y="288000"/>
            <a:ext cx="6932607" cy="643569"/>
          </a:xfrm>
        </p:spPr>
        <p:txBody>
          <a:bodyPr/>
          <a:lstStyle/>
          <a:p>
            <a:r>
              <a:rPr lang="nl-NL"/>
              <a:t>Gedeputeerde Staten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588D2CA6-5495-D2AA-7E57-7D5EB75459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12281249" y="0"/>
            <a:ext cx="1161482" cy="6858000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BCB5DC-41C6-CB96-B55E-A32D818D0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12192000" cy="2438400"/>
          </a:xfrm>
          <a:prstGeom prst="rect">
            <a:avLst/>
          </a:prstGeom>
        </p:spPr>
      </p:pic>
      <p:pic>
        <p:nvPicPr>
          <p:cNvPr id="6" name="Picture 8" descr="Provincie helpt Friese cultuursector met lobby voor meer geld - Leeuwarder  Courant">
            <a:extLst>
              <a:ext uri="{FF2B5EF4-FFF2-40B4-BE49-F238E27FC236}">
                <a16:creationId xmlns:a16="http://schemas.microsoft.com/office/drawing/2014/main" id="{D24868DA-BA95-8314-3B7E-F94FF919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82" y="1454070"/>
            <a:ext cx="1838537" cy="11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taat van de Landbouw - WUR">
            <a:extLst>
              <a:ext uri="{FF2B5EF4-FFF2-40B4-BE49-F238E27FC236}">
                <a16:creationId xmlns:a16="http://schemas.microsoft.com/office/drawing/2014/main" id="{4CDC17F7-D49F-E919-30CD-F0A99667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19" y="4363363"/>
            <a:ext cx="1812423" cy="120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2452729A-DB2B-5E4C-6C61-C6D5DD1F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19" y="3962975"/>
            <a:ext cx="1721904" cy="11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Grutto, dé weidevogel van Nederland | Natuurmonumenten">
            <a:extLst>
              <a:ext uri="{FF2B5EF4-FFF2-40B4-BE49-F238E27FC236}">
                <a16:creationId xmlns:a16="http://schemas.microsoft.com/office/drawing/2014/main" id="{42D419DF-740C-65CE-A12C-70105BC8A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3"/>
          <a:stretch/>
        </p:blipFill>
        <p:spPr bwMode="auto">
          <a:xfrm>
            <a:off x="529772" y="4902682"/>
            <a:ext cx="1607813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eer gemeenten scoren voldoende voor financiën">
            <a:extLst>
              <a:ext uri="{FF2B5EF4-FFF2-40B4-BE49-F238E27FC236}">
                <a16:creationId xmlns:a16="http://schemas.microsoft.com/office/drawing/2014/main" id="{F8D68CCB-1FB2-46D7-45CC-8F2199AA7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93" y="1346054"/>
            <a:ext cx="1948355" cy="10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F3FEE45-E431-3C12-8001-228E189B3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540" y="5488470"/>
            <a:ext cx="1828649" cy="1217909"/>
          </a:xfrm>
          <a:prstGeom prst="rect">
            <a:avLst/>
          </a:prstGeom>
        </p:spPr>
      </p:pic>
      <p:pic>
        <p:nvPicPr>
          <p:cNvPr id="5" name="Picture 6" descr="DVEP Energie - De zakelijke energieleverancier uit Overijssel">
            <a:extLst>
              <a:ext uri="{FF2B5EF4-FFF2-40B4-BE49-F238E27FC236}">
                <a16:creationId xmlns:a16="http://schemas.microsoft.com/office/drawing/2014/main" id="{7BC761E0-77AC-DB43-A96D-8A8D4A30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07" y="844826"/>
            <a:ext cx="1998726" cy="9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B719DF2-383B-E26D-4166-EFD58DDE4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Korte introductie</a:t>
            </a:r>
          </a:p>
          <a:p>
            <a:r>
              <a:rPr lang="nl-NL" dirty="0"/>
              <a:t>portefeuille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01A43D-E81F-3CE5-77DD-6AC0B31C1A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Economie &amp; Europa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Water &amp; Bodem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Veenweide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Mijnbouw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SEVESO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Streekgedeputeerde Súdwest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  <p:pic>
        <p:nvPicPr>
          <p:cNvPr id="7" name="Tijdelijke aanduiding voor afbeelding 6" descr="Afbeelding met kleding, pak, muur, overdekt&#10;&#10;Automatisch gegenereerde beschrijving">
            <a:extLst>
              <a:ext uri="{FF2B5EF4-FFF2-40B4-BE49-F238E27FC236}">
                <a16:creationId xmlns:a16="http://schemas.microsoft.com/office/drawing/2014/main" id="{25F9C953-1C2B-5E6E-A83A-5108E5C434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3" r="5123" b="5845"/>
          <a:stretch/>
        </p:blipFill>
        <p:spPr>
          <a:xfrm>
            <a:off x="6350305" y="218703"/>
            <a:ext cx="5616000" cy="3216595"/>
          </a:xfrm>
        </p:spPr>
      </p:pic>
      <p:pic>
        <p:nvPicPr>
          <p:cNvPr id="9" name="Tijdelijke aanduiding voor afbeelding 8" descr="Afbeelding met buitenshuis, hemel, glijden, boom&#10;&#10;Automatisch gegenereerde beschrijving">
            <a:extLst>
              <a:ext uri="{FF2B5EF4-FFF2-40B4-BE49-F238E27FC236}">
                <a16:creationId xmlns:a16="http://schemas.microsoft.com/office/drawing/2014/main" id="{8E8506DE-DAA1-55B3-9055-4AC045CA8CE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 b="10652"/>
          <a:stretch>
            <a:fillRect/>
          </a:stretch>
        </p:blipFill>
        <p:spPr/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B74F36-676F-2648-AB7E-D4FB6C97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46" y="4017322"/>
            <a:ext cx="6109546" cy="28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0EC90-A22A-41C2-DA69-9D2214F6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,</a:t>
            </a:r>
          </a:p>
        </p:txBody>
      </p:sp>
      <p:pic>
        <p:nvPicPr>
          <p:cNvPr id="4" name="Afbeelding 3" descr="Afbeelding met tekst, cirkel, schermopname, Aarde&#10;&#10;Automatisch gegenereerde beschrijving">
            <a:extLst>
              <a:ext uri="{FF2B5EF4-FFF2-40B4-BE49-F238E27FC236}">
                <a16:creationId xmlns:a16="http://schemas.microsoft.com/office/drawing/2014/main" id="{2B271083-8732-7D91-4E88-BA3CD3FA1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600" y="265312"/>
            <a:ext cx="5984071" cy="61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C48297-E3AC-7D4C-8729-EEC43671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8422904" cy="569705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800" dirty="0">
                <a:latin typeface="Brown" pitchFamily="2" charset="77"/>
              </a:rPr>
              <a:t>Door Arné van den Boom - Bestuursvoorzitter VVV Waterland van Friesland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0037397-EC61-4843-809D-FC2444768AE4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B5F593-F702-144F-90A4-2B485008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474F582-3B86-C94C-A668-881A05D85317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D68745-004B-4349-9074-BF622D850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D3837EE-857A-E042-90A1-A08D1E2E5A6A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 err="1">
                <a:latin typeface="FUNCTION Condensed" pitchFamily="2" charset="0"/>
              </a:rPr>
              <a:t>Wolkom</a:t>
            </a:r>
            <a:endParaRPr lang="nl-NL" sz="6000" dirty="0">
              <a:latin typeface="FUNCTIO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00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F02070-8B1E-91AD-FE96-D6B7742842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694" y="218703"/>
            <a:ext cx="5590905" cy="1284909"/>
          </a:xfrm>
        </p:spPr>
        <p:txBody>
          <a:bodyPr/>
          <a:lstStyle/>
          <a:p>
            <a:r>
              <a:rPr lang="nl-NL" dirty="0"/>
              <a:t>Ambities Gastvrijheid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F1219E-E487-6476-6826-61BF8D143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013" y="1429360"/>
            <a:ext cx="6025097" cy="3986686"/>
          </a:xfrm>
        </p:spPr>
        <p:txBody>
          <a:bodyPr/>
          <a:lstStyle/>
          <a:p>
            <a:r>
              <a:rPr lang="nl-NL" sz="1800" dirty="0"/>
              <a:t>1. Recreatie &amp; toerisme zorgen voor een prettige, gezonde woon- en leefomgeving voor elke inkomensgroep.</a:t>
            </a:r>
            <a:br>
              <a:rPr lang="nl-NL" sz="1800" dirty="0"/>
            </a:br>
            <a:br>
              <a:rPr lang="nl-NL" sz="1800" dirty="0"/>
            </a:br>
            <a:r>
              <a:rPr lang="nl-NL" sz="1800" dirty="0"/>
              <a:t>2. De kansen en belangen van recreatie en toerisme worden meegewogen en geborgd bij ruimtelijke ontwikkelingen.</a:t>
            </a:r>
            <a:br>
              <a:rPr lang="nl-NL" sz="1800" dirty="0"/>
            </a:br>
            <a:br>
              <a:rPr lang="nl-NL" sz="1800" dirty="0"/>
            </a:br>
            <a:r>
              <a:rPr lang="nl-NL" sz="1800" dirty="0"/>
              <a:t>3. Via samenwerking met een breed en sterk (triple</a:t>
            </a:r>
            <a:br>
              <a:rPr lang="nl-NL" sz="1800" dirty="0"/>
            </a:br>
            <a:r>
              <a:rPr lang="nl-NL" sz="1800" dirty="0"/>
              <a:t>helix) netwerk dragen we bij aan een vitale, duurzame gastvrijheidssector, die toekomstbestendige banen in</a:t>
            </a:r>
            <a:br>
              <a:rPr lang="nl-NL" sz="1800" dirty="0"/>
            </a:br>
            <a:r>
              <a:rPr lang="nl-NL" sz="1800" dirty="0"/>
              <a:t>Fryslân oplevert.</a:t>
            </a:r>
            <a:br>
              <a:rPr lang="nl-NL" sz="1800" dirty="0"/>
            </a:br>
            <a:br>
              <a:rPr lang="nl-NL" sz="1800" dirty="0"/>
            </a:br>
            <a:r>
              <a:rPr lang="nl-NL" sz="1800" dirty="0"/>
              <a:t>We geven hier invulling aan door in te zetten op </a:t>
            </a:r>
          </a:p>
          <a:p>
            <a:r>
              <a:rPr lang="nl-NL" sz="1800" dirty="0"/>
              <a:t>(I) slimme groei van toerisme, (II) een prettige en gezonde woon- en leefomgeving en (III) een vitale en duurzame sector.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F0137C6-01B0-9E56-1ECE-338AAC771F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531" b="12531"/>
          <a:stretch/>
        </p:blipFill>
        <p:spPr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2378AF-B66A-04B9-E5E2-E8B171D59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-257175"/>
            <a:ext cx="10515600" cy="1325563"/>
          </a:xfrm>
        </p:spPr>
        <p:txBody>
          <a:bodyPr/>
          <a:lstStyle/>
          <a:p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0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4B2CC-6685-6838-CB55-46867D5F2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76F0EEA-EB14-2617-C764-D6EEE1E22314}"/>
              </a:ext>
            </a:extLst>
          </p:cNvPr>
          <p:cNvSpPr txBox="1">
            <a:spLocks/>
          </p:cNvSpPr>
          <p:nvPr/>
        </p:nvSpPr>
        <p:spPr>
          <a:xfrm>
            <a:off x="306325" y="293942"/>
            <a:ext cx="5532121" cy="5983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9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vele partners</a:t>
            </a:r>
            <a:r>
              <a:rPr lang="nl-NL" sz="29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nl-NL" sz="2900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29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 samenwerkingen zoals Marrekrite, Merk Fryslân, regio’s zoals Waterland van Friesland, IPF, TAF, gemeenten; </a:t>
            </a:r>
          </a:p>
          <a:p>
            <a:pPr>
              <a:lnSpc>
                <a:spcPct val="120000"/>
              </a:lnSpc>
            </a:pPr>
            <a:endParaRPr lang="nl-NL" sz="2900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29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Landelijke samenwerkingen zoals Wandelnet, ondernemers, stichtingen, musea, data organisaties, Planbureau Fryslan, terrein-beherende organisaties, inwoners, etc. etc. </a:t>
            </a:r>
          </a:p>
          <a:p>
            <a:r>
              <a:rPr lang="en-GB" b="0" dirty="0"/>
              <a:t>			</a:t>
            </a:r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06E0828-16A9-6A78-C158-F4FF12F8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1" y="1350760"/>
            <a:ext cx="5532120" cy="386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34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4760B-0DD6-E06C-1D25-E8484591D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95757"/>
            <a:ext cx="10477500" cy="2387600"/>
          </a:xfrm>
        </p:spPr>
        <p:txBody>
          <a:bodyPr>
            <a:normAutofit fontScale="90000"/>
          </a:bodyPr>
          <a:lstStyle/>
          <a:p>
            <a:r>
              <a:rPr lang="nl-NL" b="1" dirty="0" err="1">
                <a:solidFill>
                  <a:schemeClr val="accent1"/>
                </a:solidFill>
              </a:rPr>
              <a:t>Tûk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groeie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troch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oparbeidzjen</a:t>
            </a:r>
            <a:br>
              <a:rPr lang="nl-NL" dirty="0">
                <a:solidFill>
                  <a:schemeClr val="accent1"/>
                </a:solidFill>
              </a:rPr>
            </a:br>
            <a:br>
              <a:rPr lang="nl-NL" dirty="0">
                <a:solidFill>
                  <a:schemeClr val="accent1"/>
                </a:solidFill>
              </a:rPr>
            </a:b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BAAA13-B379-3EF0-74F8-1FBBB3053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0792"/>
            <a:ext cx="9144000" cy="668775"/>
          </a:xfrm>
        </p:spPr>
        <p:txBody>
          <a:bodyPr>
            <a:normAutofit fontScale="92500" lnSpcReduction="10000"/>
          </a:bodyPr>
          <a:lstStyle/>
          <a:p>
            <a:r>
              <a:rPr lang="nl-NL" b="1" dirty="0" err="1">
                <a:solidFill>
                  <a:schemeClr val="accent1"/>
                </a:solidFill>
              </a:rPr>
              <a:t>Ynnovaasje</a:t>
            </a:r>
            <a:r>
              <a:rPr lang="nl-NL" b="1" dirty="0">
                <a:solidFill>
                  <a:schemeClr val="accent1"/>
                </a:solidFill>
              </a:rPr>
              <a:t> en </a:t>
            </a:r>
            <a:r>
              <a:rPr lang="nl-NL" b="1" dirty="0" err="1">
                <a:solidFill>
                  <a:schemeClr val="accent1"/>
                </a:solidFill>
              </a:rPr>
              <a:t>sirkulêre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ekonomy</a:t>
            </a:r>
            <a:r>
              <a:rPr lang="nl-NL" b="1" dirty="0">
                <a:solidFill>
                  <a:schemeClr val="accent1"/>
                </a:solidFill>
              </a:rPr>
              <a:t> as </a:t>
            </a:r>
            <a:r>
              <a:rPr lang="nl-NL" b="1" dirty="0" err="1">
                <a:solidFill>
                  <a:schemeClr val="accent1"/>
                </a:solidFill>
              </a:rPr>
              <a:t>reade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b="1" dirty="0" err="1">
                <a:solidFill>
                  <a:schemeClr val="accent1"/>
                </a:solidFill>
              </a:rPr>
              <a:t>tried</a:t>
            </a:r>
            <a:r>
              <a:rPr lang="nl-NL" b="1" dirty="0">
                <a:solidFill>
                  <a:schemeClr val="accent1"/>
                </a:solidFill>
              </a:rPr>
              <a:t> nei 2030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82A4C6-2D7C-41B5-4BF0-08F9521BD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538" y="2650550"/>
            <a:ext cx="4590686" cy="306045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8F6C45-DFCA-D6C6-710F-DEBF66989669}"/>
              </a:ext>
            </a:extLst>
          </p:cNvPr>
          <p:cNvSpPr txBox="1"/>
          <p:nvPr/>
        </p:nvSpPr>
        <p:spPr>
          <a:xfrm>
            <a:off x="5798820" y="2761712"/>
            <a:ext cx="5640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chemeClr val="accent1"/>
                </a:solidFill>
              </a:rPr>
              <a:t>Hoe draagt de provincie bij aan de economische </a:t>
            </a:r>
            <a:r>
              <a:rPr lang="nl-NL" sz="2800" b="1" i="1" dirty="0" err="1">
                <a:solidFill>
                  <a:schemeClr val="accent1"/>
                </a:solidFill>
              </a:rPr>
              <a:t>samenwerkingsagenda</a:t>
            </a:r>
            <a:r>
              <a:rPr lang="nl-NL" sz="2800" b="1" i="1" dirty="0">
                <a:solidFill>
                  <a:schemeClr val="accent1"/>
                </a:solidFill>
              </a:rPr>
              <a:t> van Fryslân ? </a:t>
            </a:r>
          </a:p>
        </p:txBody>
      </p:sp>
      <p:pic>
        <p:nvPicPr>
          <p:cNvPr id="1026" name="Picture 2" descr="De Moeilijkste Puzzels op een Rij - Alstu!">
            <a:extLst>
              <a:ext uri="{FF2B5EF4-FFF2-40B4-BE49-F238E27FC236}">
                <a16:creationId xmlns:a16="http://schemas.microsoft.com/office/drawing/2014/main" id="{656BC2E6-5970-A332-98F3-91EF0A22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10" y="5282452"/>
            <a:ext cx="182634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yslân Day in Brussels » Afûk">
            <a:extLst>
              <a:ext uri="{FF2B5EF4-FFF2-40B4-BE49-F238E27FC236}">
                <a16:creationId xmlns:a16="http://schemas.microsoft.com/office/drawing/2014/main" id="{E68ACF2D-0649-3D68-22BD-DA14DD6D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15" y="4859739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0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786A24DE-574D-176E-5915-B03C3501E6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806" t="37" r="578" b="-37"/>
          <a:stretch/>
        </p:blipFill>
        <p:spPr>
          <a:xfrm>
            <a:off x="225695" y="223886"/>
            <a:ext cx="11740610" cy="6410227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3526AC-2A02-297A-2094-C9A5CBAA6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5908" y="1874299"/>
            <a:ext cx="4288418" cy="1517036"/>
          </a:xfrm>
        </p:spPr>
        <p:txBody>
          <a:bodyPr/>
          <a:lstStyle/>
          <a:p>
            <a:pPr algn="r"/>
            <a:r>
              <a:rPr lang="nl-NL" sz="2000" dirty="0">
                <a:solidFill>
                  <a:schemeClr val="accent1"/>
                </a:solidFill>
              </a:rPr>
              <a:t>Geïnspireerd door water, </a:t>
            </a:r>
          </a:p>
          <a:p>
            <a:pPr algn="r"/>
            <a:r>
              <a:rPr lang="nl-NL" sz="2000" dirty="0">
                <a:solidFill>
                  <a:schemeClr val="accent1"/>
                </a:solidFill>
              </a:rPr>
              <a:t>in een circulaire samenleving, </a:t>
            </a:r>
          </a:p>
          <a:p>
            <a:pPr algn="r"/>
            <a:r>
              <a:rPr lang="nl-NL" sz="2000" dirty="0">
                <a:solidFill>
                  <a:schemeClr val="accent1"/>
                </a:solidFill>
              </a:rPr>
              <a:t>in een verbonden platteland 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2378AF-B66A-04B9-E5E2-E8B171D59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399" y="11995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Schoon, </a:t>
            </a:r>
            <a:r>
              <a:rPr lang="en-US" b="1" dirty="0" err="1">
                <a:solidFill>
                  <a:schemeClr val="accent1"/>
                </a:solidFill>
              </a:rPr>
              <a:t>gezond</a:t>
            </a:r>
            <a:r>
              <a:rPr lang="en-US" b="1" dirty="0">
                <a:solidFill>
                  <a:schemeClr val="accent1"/>
                </a:solidFill>
              </a:rPr>
              <a:t>, </a:t>
            </a:r>
            <a:r>
              <a:rPr lang="en-US" b="1" dirty="0" err="1">
                <a:solidFill>
                  <a:schemeClr val="accent1"/>
                </a:solidFill>
              </a:rPr>
              <a:t>gelukkig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n-US" b="1" dirty="0" err="1">
                <a:solidFill>
                  <a:schemeClr val="accent1"/>
                </a:solidFill>
              </a:rPr>
              <a:t>prachtkans</a:t>
            </a:r>
            <a:r>
              <a:rPr lang="en-US" b="1" dirty="0">
                <a:solidFill>
                  <a:schemeClr val="accent1"/>
                </a:solidFill>
              </a:rPr>
              <a:t> voor </a:t>
            </a:r>
            <a:r>
              <a:rPr lang="en-US" b="1" dirty="0" err="1">
                <a:solidFill>
                  <a:schemeClr val="accent1"/>
                </a:solidFill>
              </a:rPr>
              <a:t>gastvrijheidssector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56BEEE11-486B-EDF6-F764-34E62673FD04}"/>
              </a:ext>
            </a:extLst>
          </p:cNvPr>
          <p:cNvSpPr txBox="1">
            <a:spLocks/>
          </p:cNvSpPr>
          <p:nvPr/>
        </p:nvSpPr>
        <p:spPr>
          <a:xfrm>
            <a:off x="152399" y="1671500"/>
            <a:ext cx="11409948" cy="83106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835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tekst, schermopname, Lettertype, Afdrukken&#10;&#10;Automatisch gegenereerde beschrijving">
            <a:extLst>
              <a:ext uri="{FF2B5EF4-FFF2-40B4-BE49-F238E27FC236}">
                <a16:creationId xmlns:a16="http://schemas.microsoft.com/office/drawing/2014/main" id="{8DFDD303-C01C-2B50-F465-C7C9C11788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085" t="25481" r="10187" b="35451"/>
          <a:stretch/>
        </p:blipFill>
        <p:spPr>
          <a:xfrm>
            <a:off x="1415716" y="51501"/>
            <a:ext cx="9360568" cy="616016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DDDF0AE-6AF3-2B4D-CE87-CFCD965A145E}"/>
              </a:ext>
            </a:extLst>
          </p:cNvPr>
          <p:cNvSpPr txBox="1"/>
          <p:nvPr/>
        </p:nvSpPr>
        <p:spPr>
          <a:xfrm>
            <a:off x="96252" y="6211669"/>
            <a:ext cx="12095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https://content.prod.websites.vno-ncw.totalservices.io/app/uploads/sites/9/2024/10/Ondernemersagenda_Gastvrijheidssector-1.pdf</a:t>
            </a:r>
          </a:p>
        </p:txBody>
      </p:sp>
    </p:spTree>
    <p:extLst>
      <p:ext uri="{BB962C8B-B14F-4D97-AF65-F5344CB8AC3E}">
        <p14:creationId xmlns:p14="http://schemas.microsoft.com/office/powerpoint/2010/main" val="306062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2378AF-B66A-04B9-E5E2-E8B171D5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160" y="6195218"/>
            <a:ext cx="9022080" cy="1325563"/>
          </a:xfrm>
        </p:spPr>
        <p:txBody>
          <a:bodyPr/>
          <a:lstStyle/>
          <a:p>
            <a:r>
              <a:rPr lang="en-US" sz="2500" b="1" dirty="0">
                <a:solidFill>
                  <a:schemeClr val="accent1"/>
                </a:solidFill>
              </a:rPr>
              <a:t>https://gastvrijheidsmonitor.frl/</a:t>
            </a:r>
          </a:p>
        </p:txBody>
      </p:sp>
      <p:pic>
        <p:nvPicPr>
          <p:cNvPr id="2" name="Afbeelding 1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5CDF83AB-64E2-5C59-DC38-D8E615228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5" b="15148"/>
          <a:stretch/>
        </p:blipFill>
        <p:spPr bwMode="auto">
          <a:xfrm>
            <a:off x="-223378" y="228283"/>
            <a:ext cx="12984996" cy="4938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561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FBCEFDF-BE59-F9FF-59E8-984F75DA5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nl-NL" dirty="0">
                <a:cs typeface="Arial"/>
              </a:rPr>
              <a:t>Banen vrijetijdseconomie </a:t>
            </a:r>
            <a:r>
              <a:rPr lang="nl-NL" dirty="0" err="1">
                <a:cs typeface="Arial"/>
              </a:rPr>
              <a:t>Fryslan</a:t>
            </a:r>
            <a:r>
              <a:rPr lang="nl-NL" dirty="0">
                <a:cs typeface="Arial"/>
              </a:rPr>
              <a:t>: 7,2%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89AF3-1757-7610-148D-8C14C7671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50547" y="1034845"/>
            <a:ext cx="11520177" cy="4545379"/>
          </a:xfrm>
        </p:spPr>
        <p:txBody>
          <a:bodyPr lIns="0" tIns="0" rIns="0" bIns="0" numCol="2" spcCol="504000" anchor="t"/>
          <a:lstStyle/>
          <a:p>
            <a:pPr indent="0">
              <a:buNone/>
            </a:pPr>
            <a:endParaRPr lang="nl-NL" b="0" dirty="0">
              <a:solidFill>
                <a:srgbClr val="076BB3"/>
              </a:solidFill>
              <a:cs typeface="Arial"/>
            </a:endParaRPr>
          </a:p>
          <a:p>
            <a:pPr indent="-359410"/>
            <a:endParaRPr lang="nl-NL" dirty="0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</p:txBody>
      </p:sp>
      <p:pic>
        <p:nvPicPr>
          <p:cNvPr id="4" name="Afbeelding 3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EDBB4D52-9C13-1713-5D3F-6986DB5A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0" y="1205988"/>
            <a:ext cx="11090479" cy="482702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07BB5A2-6361-8F6F-AD45-4906767AD5A5}"/>
              </a:ext>
            </a:extLst>
          </p:cNvPr>
          <p:cNvSpPr txBox="1"/>
          <p:nvPr/>
        </p:nvSpPr>
        <p:spPr>
          <a:xfrm>
            <a:off x="4905074" y="6029922"/>
            <a:ext cx="68228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Arial"/>
              </a:rPr>
              <a:t>www.Gastvrijheidsmonitor.frl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075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ip, schermopname, software&#10;&#10;Automatisch gegenereerde beschrijving">
            <a:extLst>
              <a:ext uri="{FF2B5EF4-FFF2-40B4-BE49-F238E27FC236}">
                <a16:creationId xmlns:a16="http://schemas.microsoft.com/office/drawing/2014/main" id="{DC243927-EB96-D735-B70D-6C6252E1E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" t="38948" r="59547" b="21275"/>
          <a:stretch/>
        </p:blipFill>
        <p:spPr bwMode="auto">
          <a:xfrm>
            <a:off x="1261639" y="451412"/>
            <a:ext cx="9271323" cy="5764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0056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9983FA1-9590-2F3B-F2B7-490DBBA39A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362" y="2144091"/>
            <a:ext cx="5590905" cy="1284909"/>
          </a:xfrm>
        </p:spPr>
        <p:txBody>
          <a:bodyPr/>
          <a:lstStyle/>
          <a:p>
            <a:r>
              <a:rPr lang="nl-NL" dirty="0"/>
              <a:t>Slimme groei als uitdaging </a:t>
            </a:r>
          </a:p>
          <a:p>
            <a:endParaRPr lang="nl-NL" dirty="0"/>
          </a:p>
          <a:p>
            <a:r>
              <a:rPr lang="nl-NL" dirty="0"/>
              <a:t>Wat is Slimme groei?</a:t>
            </a:r>
          </a:p>
        </p:txBody>
      </p:sp>
      <p:pic>
        <p:nvPicPr>
          <p:cNvPr id="30" name="Tijdelijke aanduiding voor afbeelding 29">
            <a:extLst>
              <a:ext uri="{FF2B5EF4-FFF2-40B4-BE49-F238E27FC236}">
                <a16:creationId xmlns:a16="http://schemas.microsoft.com/office/drawing/2014/main" id="{EA43CFAB-D1AF-E606-3C34-AB461DCBAB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8515" b="18515"/>
          <a:stretch/>
        </p:blipFill>
        <p:spPr/>
      </p:pic>
      <p:pic>
        <p:nvPicPr>
          <p:cNvPr id="43" name="Tijdelijke aanduiding voor afbeelding 42">
            <a:extLst>
              <a:ext uri="{FF2B5EF4-FFF2-40B4-BE49-F238E27FC236}">
                <a16:creationId xmlns:a16="http://schemas.microsoft.com/office/drawing/2014/main" id="{B3BF85A7-B7F4-AAF8-D24A-BB02543007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6067" b="606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3542" y="407697"/>
            <a:ext cx="11304918" cy="0"/>
          </a:xfrm>
          <a:prstGeom prst="line">
            <a:avLst/>
          </a:prstGeom>
          <a:ln w="47625" cap="flat">
            <a:solidFill>
              <a:srgbClr val="E2DDC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84518" y="962888"/>
            <a:ext cx="9822964" cy="6089429"/>
          </a:xfrm>
          <a:custGeom>
            <a:avLst/>
            <a:gdLst/>
            <a:ahLst/>
            <a:cxnLst/>
            <a:rect l="l" t="t" r="r" b="b"/>
            <a:pathLst>
              <a:path w="14734446" h="9134144">
                <a:moveTo>
                  <a:pt x="0" y="0"/>
                </a:moveTo>
                <a:lnTo>
                  <a:pt x="14734446" y="0"/>
                </a:lnTo>
                <a:lnTo>
                  <a:pt x="14734446" y="9134143"/>
                </a:lnTo>
                <a:lnTo>
                  <a:pt x="0" y="913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53" b="-2107"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2348142" cy="812579"/>
          </a:xfrm>
          <a:custGeom>
            <a:avLst/>
            <a:gdLst/>
            <a:ahLst/>
            <a:cxnLst/>
            <a:rect l="l" t="t" r="r" b="b"/>
            <a:pathLst>
              <a:path w="18522213" h="1218868">
                <a:moveTo>
                  <a:pt x="0" y="0"/>
                </a:moveTo>
                <a:lnTo>
                  <a:pt x="18522213" y="0"/>
                </a:lnTo>
                <a:lnTo>
                  <a:pt x="18522213" y="1218868"/>
                </a:lnTo>
                <a:lnTo>
                  <a:pt x="0" y="121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78278"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20AD1-AF26-6032-0BB8-D6CF1983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D62387-C2AE-A227-9A47-B545E73CA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8422904" cy="569705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1800" dirty="0">
                <a:latin typeface="Brown" pitchFamily="2" charset="77"/>
              </a:rPr>
              <a:t>Door Floriaan Zwart – Directeur VVV Waterland van Friesland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01D58AA-9D7E-8B5A-B0A1-ED586DC76D74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66D96-7E7E-EF07-C46F-DFAB4565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1FC5531-0DBC-7C3B-428A-3622BA3CF731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FF3EA3B-0B4B-4F56-5DAD-835E89EC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A20A1D7-AD4D-3BD4-E4E0-E07EAB52A3C2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Vooruitblik</a:t>
            </a:r>
          </a:p>
        </p:txBody>
      </p:sp>
    </p:spTree>
    <p:extLst>
      <p:ext uri="{BB962C8B-B14F-4D97-AF65-F5344CB8AC3E}">
        <p14:creationId xmlns:p14="http://schemas.microsoft.com/office/powerpoint/2010/main" val="1952960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6255" y="1606286"/>
            <a:ext cx="4561279" cy="3645428"/>
            <a:chOff x="0" y="0"/>
            <a:chExt cx="1899623" cy="1518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9624" cy="1518202"/>
            </a:xfrm>
            <a:custGeom>
              <a:avLst/>
              <a:gdLst/>
              <a:ahLst/>
              <a:cxnLst/>
              <a:rect l="l" t="t" r="r" b="b"/>
              <a:pathLst>
                <a:path w="1899624" h="1518202">
                  <a:moveTo>
                    <a:pt x="0" y="0"/>
                  </a:moveTo>
                  <a:lnTo>
                    <a:pt x="1899624" y="0"/>
                  </a:lnTo>
                  <a:lnTo>
                    <a:pt x="1899624" y="1518202"/>
                  </a:lnTo>
                  <a:lnTo>
                    <a:pt x="0" y="1518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899623" cy="15753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9747" y="1744072"/>
            <a:ext cx="3798804" cy="3369856"/>
            <a:chOff x="0" y="0"/>
            <a:chExt cx="7597609" cy="673971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0075" r="10075"/>
            <a:stretch>
              <a:fillRect/>
            </a:stretch>
          </p:blipFill>
          <p:spPr>
            <a:xfrm>
              <a:off x="0" y="0"/>
              <a:ext cx="7597609" cy="673971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897060" y="1744072"/>
            <a:ext cx="5665193" cy="3369856"/>
            <a:chOff x="0" y="0"/>
            <a:chExt cx="11330387" cy="673971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3768" r="3768"/>
            <a:stretch>
              <a:fillRect/>
            </a:stretch>
          </p:blipFill>
          <p:spPr>
            <a:xfrm>
              <a:off x="0" y="0"/>
              <a:ext cx="11330387" cy="6739712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4642688" y="3264867"/>
            <a:ext cx="1042257" cy="475530"/>
          </a:xfrm>
          <a:custGeom>
            <a:avLst/>
            <a:gdLst/>
            <a:ahLst/>
            <a:cxnLst/>
            <a:rect l="l" t="t" r="r" b="b"/>
            <a:pathLst>
              <a:path w="1563385" h="713295">
                <a:moveTo>
                  <a:pt x="0" y="0"/>
                </a:moveTo>
                <a:lnTo>
                  <a:pt x="1563386" y="0"/>
                </a:lnTo>
                <a:lnTo>
                  <a:pt x="1563386" y="713295"/>
                </a:lnTo>
                <a:lnTo>
                  <a:pt x="0" y="713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573096" y="6021882"/>
            <a:ext cx="1649879" cy="496117"/>
          </a:xfrm>
          <a:custGeom>
            <a:avLst/>
            <a:gdLst/>
            <a:ahLst/>
            <a:cxnLst/>
            <a:rect l="l" t="t" r="r" b="b"/>
            <a:pathLst>
              <a:path w="2474818" h="744176">
                <a:moveTo>
                  <a:pt x="0" y="0"/>
                </a:moveTo>
                <a:lnTo>
                  <a:pt x="2474818" y="0"/>
                </a:lnTo>
                <a:lnTo>
                  <a:pt x="2474818" y="744176"/>
                </a:lnTo>
                <a:lnTo>
                  <a:pt x="0" y="7441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965977" y="5961357"/>
            <a:ext cx="2540223" cy="617167"/>
          </a:xfrm>
          <a:custGeom>
            <a:avLst/>
            <a:gdLst/>
            <a:ahLst/>
            <a:cxnLst/>
            <a:rect l="l" t="t" r="r" b="b"/>
            <a:pathLst>
              <a:path w="3810335" h="925750">
                <a:moveTo>
                  <a:pt x="0" y="0"/>
                </a:moveTo>
                <a:lnTo>
                  <a:pt x="3810335" y="0"/>
                </a:lnTo>
                <a:lnTo>
                  <a:pt x="3810335" y="925750"/>
                </a:lnTo>
                <a:lnTo>
                  <a:pt x="0" y="925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486928" y="5921637"/>
            <a:ext cx="2343166" cy="696607"/>
            <a:chOff x="0" y="0"/>
            <a:chExt cx="4686332" cy="13932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3760" cy="1078967"/>
            </a:xfrm>
            <a:custGeom>
              <a:avLst/>
              <a:gdLst/>
              <a:ahLst/>
              <a:cxnLst/>
              <a:rect l="l" t="t" r="r" b="b"/>
              <a:pathLst>
                <a:path w="3263760" h="1078967">
                  <a:moveTo>
                    <a:pt x="0" y="0"/>
                  </a:moveTo>
                  <a:lnTo>
                    <a:pt x="3263760" y="0"/>
                  </a:lnTo>
                  <a:lnTo>
                    <a:pt x="3263760" y="1078967"/>
                  </a:lnTo>
                  <a:lnTo>
                    <a:pt x="0" y="1078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9865" t="-111185" b="-4331"/>
              </a:stretch>
            </a:blip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89975" y="825250"/>
              <a:ext cx="2596357" cy="567963"/>
            </a:xfrm>
            <a:custGeom>
              <a:avLst/>
              <a:gdLst/>
              <a:ahLst/>
              <a:cxnLst/>
              <a:rect l="l" t="t" r="r" b="b"/>
              <a:pathLst>
                <a:path w="2596357" h="567963">
                  <a:moveTo>
                    <a:pt x="0" y="0"/>
                  </a:moveTo>
                  <a:lnTo>
                    <a:pt x="2596357" y="0"/>
                  </a:lnTo>
                  <a:lnTo>
                    <a:pt x="2596357" y="567963"/>
                  </a:lnTo>
                  <a:lnTo>
                    <a:pt x="0" y="56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331" b="-112994"/>
              </a:stretch>
            </a:blip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29747" y="5823283"/>
            <a:ext cx="2114179" cy="893315"/>
          </a:xfrm>
          <a:custGeom>
            <a:avLst/>
            <a:gdLst/>
            <a:ahLst/>
            <a:cxnLst/>
            <a:rect l="l" t="t" r="r" b="b"/>
            <a:pathLst>
              <a:path w="3171268" h="1339972">
                <a:moveTo>
                  <a:pt x="0" y="0"/>
                </a:moveTo>
                <a:lnTo>
                  <a:pt x="3171268" y="0"/>
                </a:lnTo>
                <a:lnTo>
                  <a:pt x="3171268" y="1339972"/>
                </a:lnTo>
                <a:lnTo>
                  <a:pt x="0" y="1339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799" y="199391"/>
            <a:ext cx="9648017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500" b="1" dirty="0">
                <a:solidFill>
                  <a:srgbClr val="244994"/>
                </a:solidFill>
                <a:latin typeface="Arial"/>
                <a:cs typeface="Arial"/>
              </a:rPr>
              <a:t>Circulaire gastvrijheid</a:t>
            </a:r>
            <a:endParaRPr kumimoji="0" lang="nl-NL" sz="4500" b="1" i="0" u="none" strike="noStrike" kern="1200" cap="none" spc="0" normalizeH="0" baseline="0" noProof="0" dirty="0">
              <a:ln>
                <a:noFill/>
              </a:ln>
              <a:solidFill>
                <a:srgbClr val="24499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8315" y="685800"/>
            <a:ext cx="9455371" cy="6077312"/>
          </a:xfrm>
          <a:custGeom>
            <a:avLst/>
            <a:gdLst/>
            <a:ahLst/>
            <a:cxnLst/>
            <a:rect l="l" t="t" r="r" b="b"/>
            <a:pathLst>
              <a:path w="14183057" h="9115968">
                <a:moveTo>
                  <a:pt x="0" y="0"/>
                </a:moveTo>
                <a:lnTo>
                  <a:pt x="14183056" y="0"/>
                </a:lnTo>
                <a:lnTo>
                  <a:pt x="14183056" y="9115968"/>
                </a:lnTo>
                <a:lnTo>
                  <a:pt x="0" y="911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038"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0311"/>
            <a:ext cx="12343901" cy="837951"/>
          </a:xfrm>
          <a:custGeom>
            <a:avLst/>
            <a:gdLst/>
            <a:ahLst/>
            <a:cxnLst/>
            <a:rect l="l" t="t" r="r" b="b"/>
            <a:pathLst>
              <a:path w="18515851" h="1256927">
                <a:moveTo>
                  <a:pt x="0" y="0"/>
                </a:moveTo>
                <a:lnTo>
                  <a:pt x="18515851" y="0"/>
                </a:lnTo>
                <a:lnTo>
                  <a:pt x="18515851" y="1256927"/>
                </a:lnTo>
                <a:lnTo>
                  <a:pt x="0" y="1256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32400"/>
            </a:stretch>
          </a:blipFill>
        </p:spPr>
        <p:txBody>
          <a:bodyPr/>
          <a:lstStyle/>
          <a:p>
            <a:pPr defTabSz="609630"/>
            <a:endParaRPr lang="nl-NL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B7AD45C8-E9D2-B42A-B61C-939E977A3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790" y="262644"/>
            <a:ext cx="5590905" cy="1284909"/>
          </a:xfrm>
        </p:spPr>
        <p:txBody>
          <a:bodyPr/>
          <a:lstStyle/>
          <a:p>
            <a:r>
              <a:rPr lang="nl-NL" dirty="0"/>
              <a:t>Dit werkt!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F42F9D8-32FB-9F36-65C9-F0AE19850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521" y="4373836"/>
            <a:ext cx="5590904" cy="11285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Middenmoot enthousiasmeren</a:t>
            </a:r>
          </a:p>
          <a:p>
            <a:endParaRPr lang="nl-NL" dirty="0"/>
          </a:p>
        </p:txBody>
      </p:sp>
      <p:pic>
        <p:nvPicPr>
          <p:cNvPr id="23" name="Tijdelijke aanduiding voor afbeelding 22">
            <a:extLst>
              <a:ext uri="{FF2B5EF4-FFF2-40B4-BE49-F238E27FC236}">
                <a16:creationId xmlns:a16="http://schemas.microsoft.com/office/drawing/2014/main" id="{86101C64-1838-FD5B-9B08-9ED3427C76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836" t="885" r="16418" b="-885"/>
          <a:stretch/>
        </p:blipFill>
        <p:spPr>
          <a:xfrm>
            <a:off x="6350305" y="218703"/>
            <a:ext cx="5616000" cy="6408000"/>
          </a:xfrm>
          <a:prstGeom prst="rect">
            <a:avLst/>
          </a:prstGeom>
        </p:spPr>
      </p:pic>
      <p:sp>
        <p:nvSpPr>
          <p:cNvPr id="26" name="Tijdelijke aanduiding voor tekst 19">
            <a:extLst>
              <a:ext uri="{FF2B5EF4-FFF2-40B4-BE49-F238E27FC236}">
                <a16:creationId xmlns:a16="http://schemas.microsoft.com/office/drawing/2014/main" id="{67C1846E-962B-7A97-2E09-F395275EA127}"/>
              </a:ext>
            </a:extLst>
          </p:cNvPr>
          <p:cNvSpPr txBox="1">
            <a:spLocks/>
          </p:cNvSpPr>
          <p:nvPr/>
        </p:nvSpPr>
        <p:spPr>
          <a:xfrm>
            <a:off x="250791" y="3464038"/>
            <a:ext cx="5590905" cy="8017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4300"/>
              </a:lnSpc>
              <a:spcBef>
                <a:spcPts val="0"/>
              </a:spcBef>
              <a:buFontTx/>
              <a:buNone/>
              <a:defRPr sz="4500" b="1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De uitdaging</a:t>
            </a:r>
          </a:p>
        </p:txBody>
      </p:sp>
      <p:sp>
        <p:nvSpPr>
          <p:cNvPr id="27" name="Tijdelijke aanduiding voor tekst 20">
            <a:extLst>
              <a:ext uri="{FF2B5EF4-FFF2-40B4-BE49-F238E27FC236}">
                <a16:creationId xmlns:a16="http://schemas.microsoft.com/office/drawing/2014/main" id="{BC322622-0317-FB7B-BAF3-7A27311CE02A}"/>
              </a:ext>
            </a:extLst>
          </p:cNvPr>
          <p:cNvSpPr txBox="1">
            <a:spLocks/>
          </p:cNvSpPr>
          <p:nvPr/>
        </p:nvSpPr>
        <p:spPr>
          <a:xfrm>
            <a:off x="254972" y="1547553"/>
            <a:ext cx="5590904" cy="112851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FontTx/>
              <a:buNone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buFontTx/>
              <a:buNone/>
              <a:defRPr sz="19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914400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Ondernemers gaan “aan” staan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Voorlopers enthousiaster en gemotiveerder 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7045"/>
            <a:ext cx="7036129" cy="5241333"/>
            <a:chOff x="0" y="0"/>
            <a:chExt cx="14072258" cy="108645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38504" cy="9205803"/>
            </a:xfrm>
            <a:custGeom>
              <a:avLst/>
              <a:gdLst/>
              <a:ahLst/>
              <a:cxnLst/>
              <a:rect l="l" t="t" r="r" b="b"/>
              <a:pathLst>
                <a:path w="13238504" h="9205803">
                  <a:moveTo>
                    <a:pt x="0" y="0"/>
                  </a:moveTo>
                  <a:lnTo>
                    <a:pt x="13238504" y="0"/>
                  </a:lnTo>
                  <a:lnTo>
                    <a:pt x="13238504" y="9205803"/>
                  </a:lnTo>
                  <a:lnTo>
                    <a:pt x="0" y="9205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5352" b="-134632"/>
              </a:stretch>
            </a:blip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619252" y="8373710"/>
              <a:ext cx="5130881" cy="2490826"/>
              <a:chOff x="0" y="0"/>
              <a:chExt cx="1674296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7429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674296" h="812800">
                    <a:moveTo>
                      <a:pt x="837148" y="0"/>
                    </a:moveTo>
                    <a:cubicBezTo>
                      <a:pt x="374804" y="0"/>
                      <a:pt x="0" y="181951"/>
                      <a:pt x="0" y="406400"/>
                    </a:cubicBezTo>
                    <a:cubicBezTo>
                      <a:pt x="0" y="630849"/>
                      <a:pt x="374804" y="812800"/>
                      <a:pt x="837148" y="812800"/>
                    </a:cubicBezTo>
                    <a:cubicBezTo>
                      <a:pt x="1299492" y="812800"/>
                      <a:pt x="1674296" y="630849"/>
                      <a:pt x="1674296" y="406400"/>
                    </a:cubicBezTo>
                    <a:cubicBezTo>
                      <a:pt x="1674296" y="181951"/>
                      <a:pt x="1299492" y="0"/>
                      <a:pt x="83714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56965" y="9525"/>
                <a:ext cx="1360365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6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463103" y="7960389"/>
              <a:ext cx="3609155" cy="1658734"/>
              <a:chOff x="0" y="0"/>
              <a:chExt cx="2355460" cy="10825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55460" cy="1082547"/>
              </a:xfrm>
              <a:custGeom>
                <a:avLst/>
                <a:gdLst/>
                <a:ahLst/>
                <a:cxnLst/>
                <a:rect l="l" t="t" r="r" b="b"/>
                <a:pathLst>
                  <a:path w="2355460" h="1082547">
                    <a:moveTo>
                      <a:pt x="1177730" y="0"/>
                    </a:moveTo>
                    <a:cubicBezTo>
                      <a:pt x="527288" y="0"/>
                      <a:pt x="0" y="242336"/>
                      <a:pt x="0" y="541274"/>
                    </a:cubicBezTo>
                    <a:cubicBezTo>
                      <a:pt x="0" y="840211"/>
                      <a:pt x="527288" y="1082547"/>
                      <a:pt x="1177730" y="1082547"/>
                    </a:cubicBezTo>
                    <a:cubicBezTo>
                      <a:pt x="1828172" y="1082547"/>
                      <a:pt x="2355460" y="840211"/>
                      <a:pt x="2355460" y="541274"/>
                    </a:cubicBezTo>
                    <a:cubicBezTo>
                      <a:pt x="2355460" y="242336"/>
                      <a:pt x="1828172" y="0"/>
                      <a:pt x="117773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220824" y="34814"/>
                <a:ext cx="1913811" cy="9462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6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224083" y="832466"/>
            <a:ext cx="5967917" cy="6025534"/>
            <a:chOff x="0" y="0"/>
            <a:chExt cx="11935835" cy="12051069"/>
          </a:xfrm>
        </p:grpSpPr>
        <p:sp>
          <p:nvSpPr>
            <p:cNvPr id="11" name="Freeform 11"/>
            <p:cNvSpPr/>
            <p:nvPr/>
          </p:nvSpPr>
          <p:spPr>
            <a:xfrm>
              <a:off x="547006" y="1987972"/>
              <a:ext cx="11388829" cy="10063096"/>
            </a:xfrm>
            <a:custGeom>
              <a:avLst/>
              <a:gdLst/>
              <a:ahLst/>
              <a:cxnLst/>
              <a:rect l="l" t="t" r="r" b="b"/>
              <a:pathLst>
                <a:path w="11388829" h="10063096">
                  <a:moveTo>
                    <a:pt x="0" y="0"/>
                  </a:moveTo>
                  <a:lnTo>
                    <a:pt x="11388829" y="0"/>
                  </a:lnTo>
                  <a:lnTo>
                    <a:pt x="11388829" y="10063097"/>
                  </a:lnTo>
                  <a:lnTo>
                    <a:pt x="0" y="1006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57" t="-58512" b="-2457"/>
              </a:stretch>
            </a:blipFill>
          </p:spPr>
          <p:txBody>
            <a:bodyPr/>
            <a:lstStyle/>
            <a:p>
              <a:pPr defTabSz="609630"/>
              <a:endParaRPr lang="nl-NL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3975945" cy="397594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555144" y="990951"/>
              <a:ext cx="1994044" cy="199404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5244399" y="721239"/>
              <a:ext cx="1994044" cy="199404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119931" y="459222"/>
              <a:ext cx="1994044" cy="199404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nl-NL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41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917F2BD-7288-3781-ECB6-DAD85F14F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nl-NL" dirty="0"/>
              <a:t> Actieplan Gastvrij Fryslân / Banen= </a:t>
            </a:r>
            <a:endParaRPr lang="nl-NL" dirty="0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EF41F8-EA6F-21D1-7D43-70F0338703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998" y="1305232"/>
            <a:ext cx="5338101" cy="2009468"/>
          </a:xfrm>
        </p:spPr>
        <p:txBody>
          <a:bodyPr lIns="0" tIns="0" rIns="0" bIns="0" numCol="2" spcCol="504000" anchor="t"/>
          <a:lstStyle/>
          <a:p>
            <a:pPr marL="457200" indent="-457200">
              <a:buAutoNum type="arabicPeriod"/>
            </a:pPr>
            <a:r>
              <a:rPr lang="nl-NL" dirty="0">
                <a:cs typeface="Arial"/>
              </a:rPr>
              <a:t>Kiezen voor </a:t>
            </a:r>
            <a:r>
              <a:rPr lang="nl-NL" dirty="0" err="1">
                <a:cs typeface="Arial"/>
              </a:rPr>
              <a:t>gastvrij-heid</a:t>
            </a:r>
            <a:endParaRPr lang="nl-NL" dirty="0">
              <a:cs typeface="Arial"/>
            </a:endParaRPr>
          </a:p>
          <a:p>
            <a:pPr marL="457200" indent="-457200">
              <a:buAutoNum type="arabicPeriod"/>
            </a:pPr>
            <a:r>
              <a:rPr lang="nl-NL" dirty="0">
                <a:cs typeface="Arial"/>
              </a:rPr>
              <a:t>Leren in de gastvrijheid</a:t>
            </a:r>
          </a:p>
          <a:p>
            <a:pPr marL="457200" indent="-457200">
              <a:buAutoNum type="arabicPeriod"/>
            </a:pPr>
            <a:r>
              <a:rPr lang="nl-NL" dirty="0">
                <a:cs typeface="Arial"/>
              </a:rPr>
              <a:t>Werken in de gastvrijheid </a:t>
            </a:r>
            <a:endParaRPr lang="nl-NL" dirty="0"/>
          </a:p>
          <a:p>
            <a:pPr marL="457200" indent="-457200">
              <a:buAutoNum type="arabicPeriod"/>
            </a:pPr>
            <a:endParaRPr lang="nl-NL" dirty="0"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3782FA-5C49-129A-E7FE-918A58CD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0" y="3433099"/>
            <a:ext cx="4966138" cy="1739147"/>
          </a:xfrm>
          <a:prstGeom prst="rect">
            <a:avLst/>
          </a:prstGeom>
        </p:spPr>
      </p:pic>
      <p:pic>
        <p:nvPicPr>
          <p:cNvPr id="5" name="Afbeelding 4" descr="Afbeelding met kleding, meubels, persoon, tafel&#10;&#10;Automatisch gegenereerde beschrijving">
            <a:extLst>
              <a:ext uri="{FF2B5EF4-FFF2-40B4-BE49-F238E27FC236}">
                <a16:creationId xmlns:a16="http://schemas.microsoft.com/office/drawing/2014/main" id="{916572F6-C8DF-14F9-BB34-DE2A0F4AE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795" y="1169276"/>
            <a:ext cx="5998443" cy="40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6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AB6C109-5CD5-D50F-3EE7-0085C546F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pPr algn="ctr"/>
            <a:r>
              <a:rPr lang="nl-NL" sz="4200" dirty="0">
                <a:cs typeface="Arial"/>
              </a:rPr>
              <a:t>VVV Waterland van Friesland: gefeliciteerd!</a:t>
            </a:r>
          </a:p>
        </p:txBody>
      </p:sp>
      <p:pic>
        <p:nvPicPr>
          <p:cNvPr id="4" name="Afbeelding 3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3BBDB7ED-60BC-6201-9781-F6957E1E7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40" y="1320496"/>
            <a:ext cx="10080519" cy="42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Afbeelding met hemel, buitenshuis, wolk, gebouw&#10;&#10;Automatisch gegenereerde beschrijving">
            <a:extLst>
              <a:ext uri="{FF2B5EF4-FFF2-40B4-BE49-F238E27FC236}">
                <a16:creationId xmlns:a16="http://schemas.microsoft.com/office/drawing/2014/main" id="{633BA539-1775-1D80-B19B-366EB3D308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40B72E-2B40-7C05-70EE-ADDA528B7B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34882" y="994549"/>
            <a:ext cx="6280952" cy="959926"/>
          </a:xfrm>
        </p:spPr>
        <p:txBody>
          <a:bodyPr/>
          <a:lstStyle/>
          <a:p>
            <a:r>
              <a:rPr lang="nl-NL" sz="7200" err="1">
                <a:solidFill>
                  <a:schemeClr val="accent1"/>
                </a:solidFill>
              </a:rPr>
              <a:t>Tige</a:t>
            </a:r>
            <a:r>
              <a:rPr lang="nl-NL" sz="7200">
                <a:solidFill>
                  <a:schemeClr val="accent1"/>
                </a:solidFill>
              </a:rPr>
              <a:t> tank!</a:t>
            </a:r>
          </a:p>
        </p:txBody>
      </p:sp>
    </p:spTree>
    <p:extLst>
      <p:ext uri="{BB962C8B-B14F-4D97-AF65-F5344CB8AC3E}">
        <p14:creationId xmlns:p14="http://schemas.microsoft.com/office/powerpoint/2010/main" val="3453574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67E9F-C14B-FF9E-2E66-1CD50C414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DC2C12-9670-C10D-0213-CCF59E5C1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25624"/>
            <a:ext cx="10392001" cy="3979511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kern="100" dirty="0">
                <a:effectLst/>
                <a:latin typeface="BrownSt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Proost op 5 jaar VVV Waterland van Friesland in de Walrus, tot zo!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3200" kern="100" dirty="0">
              <a:effectLst/>
              <a:latin typeface="BrownSt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0C11D7A-AE51-79CE-C332-F267D2AABCCB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9B73C8-41D8-E221-0C86-A3147044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72126BB-63E1-44CA-9B8B-D97BE51E80FE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30EA22-000C-7924-8CE9-B5756B9A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BFFEC5C-571F-3B86-15F5-A8E6107CC329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Bedankt voor je komst </a:t>
            </a:r>
          </a:p>
        </p:txBody>
      </p:sp>
    </p:spTree>
    <p:extLst>
      <p:ext uri="{BB962C8B-B14F-4D97-AF65-F5344CB8AC3E}">
        <p14:creationId xmlns:p14="http://schemas.microsoft.com/office/powerpoint/2010/main" val="230772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6D76-4F45-F2A9-3B46-4720F5D5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4C871A0-8B3B-7DC3-930D-E3B6541E252A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083F5E-E851-1A1A-0BCA-1B53665E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5E4E3C-FAE0-7D7B-4EAD-0D85DE7F2B16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1DA9A31-84F8-E75E-D4D9-EDC85934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3591F20-3D75-E699-E841-62458DEB4870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000" dirty="0">
              <a:latin typeface="FUNCTION Condensed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090C18-0E6F-D564-1926-7A0B05C7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78" y="299840"/>
            <a:ext cx="5279003" cy="59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E11F8-038F-E9B0-0DDF-67F3BF6B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5442E1C-9B44-2BB0-7D94-EAA64AB57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10" y="728663"/>
            <a:ext cx="3710714" cy="525112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B197CC1-0167-DB5A-040B-88E8E573026A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0312F-77DD-C2FE-C643-07BBFFC8A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F1059D-57E3-313E-F1CB-7B9ABFFE84A7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A294F4-44EF-2EA8-3A7C-3FD7447D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6B9D649-23B3-D05A-2C9F-F15709E8646E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000" dirty="0">
              <a:latin typeface="FUNCTION Condensed" pitchFamily="2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208E69-E0EB-05A6-D201-7C15744A9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174" y="728663"/>
            <a:ext cx="3710714" cy="52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8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3ED9A-8900-19EA-362E-EF5BCD5B4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4F94849-D9B9-0CCA-21EC-87B153184A4B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3398AE-BEBC-7A4C-0066-84175B1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86741EF-3A50-2BC7-5B1B-0F654C0F6A1B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029FB92-C0A1-5972-4948-FC437A78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36FAED6F-2C95-CABF-74E5-F16E0E959E67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000" dirty="0">
              <a:latin typeface="FUNCTION Condensed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EF20C6-CC46-49EE-C100-9B03C436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976" y="1880756"/>
            <a:ext cx="4379865" cy="28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E8F6B-AE7D-E894-2758-B7BA9B6E0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98C064-0400-5579-9CF1-5DB8F75C5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99" y="1825625"/>
            <a:ext cx="9781855" cy="4081879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1800" dirty="0">
                <a:latin typeface="Brown" pitchFamily="2" charset="77"/>
              </a:rPr>
              <a:t>Klimaatverandering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1800" dirty="0">
                <a:latin typeface="Brown" pitchFamily="2" charset="77"/>
              </a:rPr>
              <a:t>Digitalisering en mobiele samenleving</a:t>
            </a:r>
          </a:p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24AA78F-FB4E-F158-7D11-7C6806D6AC2D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CE08E6-3075-A2AD-2953-3DDEBC54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41DF38C-E881-2DF5-0216-CF6F534F384F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449011-2EF0-4ECD-23EA-115A35B0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476EB09-0809-C6A2-A445-87635DDEDABF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Grootste kernonzekerheden</a:t>
            </a:r>
          </a:p>
        </p:txBody>
      </p:sp>
    </p:spTree>
    <p:extLst>
      <p:ext uri="{BB962C8B-B14F-4D97-AF65-F5344CB8AC3E}">
        <p14:creationId xmlns:p14="http://schemas.microsoft.com/office/powerpoint/2010/main" val="64455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215B-DB7F-D52E-9BBB-530AD4CB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AD52DF-D629-5A0E-5F69-5A2B8849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966" y="2480700"/>
            <a:ext cx="4293023" cy="1253644"/>
          </a:xfrm>
        </p:spPr>
        <p:txBody>
          <a:bodyPr lIns="0" tIns="0" rIns="0" bIns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br>
              <a:rPr lang="nl-NL" sz="1800" dirty="0">
                <a:latin typeface="Brown" pitchFamily="2" charset="77"/>
              </a:rPr>
            </a:br>
            <a:r>
              <a:rPr lang="nl-NL" sz="1800" dirty="0">
                <a:latin typeface="Brown" pitchFamily="2" charset="77"/>
              </a:rPr>
              <a:t>1. Druk en dynamisch</a:t>
            </a:r>
          </a:p>
          <a:p>
            <a:pPr algn="ctr"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C57762D-7812-C088-A3B8-E03FA7F163DD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A8EB6C-E350-8EE1-EC02-B3F7D8F8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AB0CAAC-0845-D2C5-5459-392078C2F93D}"/>
              </a:ext>
            </a:extLst>
          </p:cNvPr>
          <p:cNvSpPr txBox="1">
            <a:spLocks/>
          </p:cNvSpPr>
          <p:nvPr/>
        </p:nvSpPr>
        <p:spPr>
          <a:xfrm>
            <a:off x="360000" y="29984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7055572-5015-DA20-E78B-F5A050745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2664E7E-4210-816C-BBA0-936471AB14B7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Vier toekomstscenario’s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E6FEBF1-D56B-FEE2-AB14-8D07F0A94200}"/>
              </a:ext>
            </a:extLst>
          </p:cNvPr>
          <p:cNvSpPr txBox="1">
            <a:spLocks/>
          </p:cNvSpPr>
          <p:nvPr/>
        </p:nvSpPr>
        <p:spPr>
          <a:xfrm>
            <a:off x="6161810" y="2480700"/>
            <a:ext cx="4273104" cy="12536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br>
              <a:rPr lang="nl-NL" sz="1800" dirty="0">
                <a:latin typeface="Brown" pitchFamily="2" charset="77"/>
              </a:rPr>
            </a:br>
            <a:r>
              <a:rPr lang="nl-NL" sz="1800" dirty="0">
                <a:latin typeface="Brown" pitchFamily="2" charset="77"/>
              </a:rPr>
              <a:t>2. Natuurlijke grenzen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12" name="Kader 11">
            <a:extLst>
              <a:ext uri="{FF2B5EF4-FFF2-40B4-BE49-F238E27FC236}">
                <a16:creationId xmlns:a16="http://schemas.microsoft.com/office/drawing/2014/main" id="{6E73540F-0F8A-C91E-230F-E3204516ED0E}"/>
              </a:ext>
            </a:extLst>
          </p:cNvPr>
          <p:cNvSpPr/>
          <p:nvPr/>
        </p:nvSpPr>
        <p:spPr>
          <a:xfrm>
            <a:off x="5894230" y="2140172"/>
            <a:ext cx="4985533" cy="1950935"/>
          </a:xfrm>
          <a:prstGeom prst="fram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nl-NL" sz="4000" dirty="0">
              <a:solidFill>
                <a:schemeClr val="tx1"/>
              </a:solidFill>
            </a:endParaRPr>
          </a:p>
        </p:txBody>
      </p:sp>
      <p:sp>
        <p:nvSpPr>
          <p:cNvPr id="13" name="Kader 12">
            <a:extLst>
              <a:ext uri="{FF2B5EF4-FFF2-40B4-BE49-F238E27FC236}">
                <a16:creationId xmlns:a16="http://schemas.microsoft.com/office/drawing/2014/main" id="{31DDA6C0-9CC5-69AC-1713-E4256AAC4723}"/>
              </a:ext>
            </a:extLst>
          </p:cNvPr>
          <p:cNvSpPr/>
          <p:nvPr/>
        </p:nvSpPr>
        <p:spPr>
          <a:xfrm>
            <a:off x="926231" y="2141998"/>
            <a:ext cx="4994231" cy="1967109"/>
          </a:xfrm>
          <a:prstGeom prst="fram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nl-NL" sz="4000" dirty="0">
              <a:solidFill>
                <a:schemeClr val="tx1"/>
              </a:solidFill>
            </a:endParaRPr>
          </a:p>
        </p:txBody>
      </p:sp>
      <p:sp>
        <p:nvSpPr>
          <p:cNvPr id="14" name="Kader 13">
            <a:extLst>
              <a:ext uri="{FF2B5EF4-FFF2-40B4-BE49-F238E27FC236}">
                <a16:creationId xmlns:a16="http://schemas.microsoft.com/office/drawing/2014/main" id="{BE88CF40-D469-57BD-368A-9E87BE57F375}"/>
              </a:ext>
            </a:extLst>
          </p:cNvPr>
          <p:cNvSpPr/>
          <p:nvPr/>
        </p:nvSpPr>
        <p:spPr>
          <a:xfrm>
            <a:off x="926231" y="4033999"/>
            <a:ext cx="4994231" cy="1873505"/>
          </a:xfrm>
          <a:prstGeom prst="fram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nl-NL" sz="4000" dirty="0">
              <a:solidFill>
                <a:schemeClr val="tx1"/>
              </a:solidFill>
            </a:endParaRPr>
          </a:p>
        </p:txBody>
      </p:sp>
      <p:sp>
        <p:nvSpPr>
          <p:cNvPr id="15" name="Kader 14">
            <a:extLst>
              <a:ext uri="{FF2B5EF4-FFF2-40B4-BE49-F238E27FC236}">
                <a16:creationId xmlns:a16="http://schemas.microsoft.com/office/drawing/2014/main" id="{F45BA6C9-5677-5786-4B38-181B6448E30A}"/>
              </a:ext>
            </a:extLst>
          </p:cNvPr>
          <p:cNvSpPr/>
          <p:nvPr/>
        </p:nvSpPr>
        <p:spPr>
          <a:xfrm>
            <a:off x="5885532" y="4028304"/>
            <a:ext cx="4994231" cy="1879200"/>
          </a:xfrm>
          <a:prstGeom prst="fram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nl-NL" sz="4000" dirty="0">
              <a:solidFill>
                <a:schemeClr val="tx1"/>
              </a:solidFill>
            </a:endParaRP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4627A373-0C28-8DE0-6A97-9CFA1B919226}"/>
              </a:ext>
            </a:extLst>
          </p:cNvPr>
          <p:cNvSpPr txBox="1">
            <a:spLocks/>
          </p:cNvSpPr>
          <p:nvPr/>
        </p:nvSpPr>
        <p:spPr>
          <a:xfrm>
            <a:off x="6096000" y="4370166"/>
            <a:ext cx="4306594" cy="12448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br>
              <a:rPr lang="nl-NL" sz="1800" dirty="0">
                <a:latin typeface="Brown" pitchFamily="2" charset="77"/>
              </a:rPr>
            </a:br>
            <a:r>
              <a:rPr lang="nl-NL" sz="1800" dirty="0">
                <a:latin typeface="Brown" pitchFamily="2" charset="77"/>
              </a:rPr>
              <a:t>4. Verkoelend entertainment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026259C4-0330-464C-1F42-3E0C4A4C07EB}"/>
              </a:ext>
            </a:extLst>
          </p:cNvPr>
          <p:cNvSpPr txBox="1">
            <a:spLocks/>
          </p:cNvSpPr>
          <p:nvPr/>
        </p:nvSpPr>
        <p:spPr>
          <a:xfrm>
            <a:off x="1308379" y="4370166"/>
            <a:ext cx="4274610" cy="12287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br>
              <a:rPr lang="nl-NL" sz="1800" dirty="0">
                <a:latin typeface="Brown" pitchFamily="2" charset="77"/>
              </a:rPr>
            </a:br>
            <a:r>
              <a:rPr lang="nl-NL" sz="1800" dirty="0">
                <a:latin typeface="Brown" pitchFamily="2" charset="77"/>
              </a:rPr>
              <a:t>3. Luxe landschappen</a:t>
            </a:r>
          </a:p>
          <a:p>
            <a:pPr algn="ctr"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093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7F2E4-3AB4-9FD8-D491-09D9EA90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6E1534-28F8-DD3D-B3FE-30107D4A7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25625"/>
            <a:ext cx="3388666" cy="1419851"/>
          </a:xfrm>
        </p:spPr>
        <p:txBody>
          <a:bodyPr lIns="0" tIns="0" rIns="0" bIns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Brown" pitchFamily="2" charset="77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nl-NL" sz="1800" dirty="0">
              <a:latin typeface="Brown" pitchFamily="2" charset="77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85C8A3A-FD44-11E5-E065-C6F8A70BCEA3}"/>
              </a:ext>
            </a:extLst>
          </p:cNvPr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4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06B581-EE64-4468-6BF5-E711ED566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300000"/>
            <a:ext cx="10523621" cy="44516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5-jarig jubileum VVV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WATerland</a:t>
            </a:r>
            <a: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  <a:t> van </a:t>
            </a:r>
            <a:r>
              <a:rPr lang="nl-NL" sz="3500" dirty="0" err="1">
                <a:solidFill>
                  <a:schemeClr val="bg1"/>
                </a:solidFill>
                <a:latin typeface="FUNCTION Condensed" pitchFamily="2" charset="0"/>
              </a:rPr>
              <a:t>friesland</a:t>
            </a:r>
            <a:br>
              <a:rPr lang="nl-NL" sz="3500" dirty="0">
                <a:solidFill>
                  <a:schemeClr val="bg1"/>
                </a:solidFill>
                <a:latin typeface="FUNCTION Condensed" pitchFamily="2" charset="0"/>
              </a:rPr>
            </a:br>
            <a:endParaRPr lang="nl-NL" sz="3500" dirty="0">
              <a:solidFill>
                <a:schemeClr val="bg1"/>
              </a:solidFill>
              <a:latin typeface="FUNCTION Condensed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AC4F2E6-1A7F-51C6-49DF-10B12FE77E38}"/>
              </a:ext>
            </a:extLst>
          </p:cNvPr>
          <p:cNvSpPr txBox="1">
            <a:spLocks/>
          </p:cNvSpPr>
          <p:nvPr/>
        </p:nvSpPr>
        <p:spPr>
          <a:xfrm>
            <a:off x="0" y="490630"/>
            <a:ext cx="10523621" cy="199819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500" dirty="0">
              <a:latin typeface="FUNCTION Condensed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42C9355-F890-749E-0C59-3025CD56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425" y="195263"/>
            <a:ext cx="673100" cy="5334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58E612B-0143-8FAD-DA04-075069AD4557}"/>
              </a:ext>
            </a:extLst>
          </p:cNvPr>
          <p:cNvSpPr txBox="1">
            <a:spLocks/>
          </p:cNvSpPr>
          <p:nvPr/>
        </p:nvSpPr>
        <p:spPr>
          <a:xfrm>
            <a:off x="900000" y="950496"/>
            <a:ext cx="10523621" cy="184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dirty="0">
                <a:latin typeface="FUNCTION Condensed" pitchFamily="2" charset="0"/>
              </a:rPr>
              <a:t>Toekomstige robuustheid kerntaken</a:t>
            </a: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F5C9038E-46DC-5155-59DE-AEEE63471917}"/>
              </a:ext>
            </a:extLst>
          </p:cNvPr>
          <p:cNvGraphicFramePr>
            <a:graphicFrameLocks noGrp="1"/>
          </p:cNvGraphicFramePr>
          <p:nvPr/>
        </p:nvGraphicFramePr>
        <p:xfrm>
          <a:off x="900000" y="2078319"/>
          <a:ext cx="9623622" cy="270136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811811">
                  <a:extLst>
                    <a:ext uri="{9D8B030D-6E8A-4147-A177-3AD203B41FA5}">
                      <a16:colId xmlns:a16="http://schemas.microsoft.com/office/drawing/2014/main" val="3019116683"/>
                    </a:ext>
                  </a:extLst>
                </a:gridCol>
                <a:gridCol w="4811811">
                  <a:extLst>
                    <a:ext uri="{9D8B030D-6E8A-4147-A177-3AD203B41FA5}">
                      <a16:colId xmlns:a16="http://schemas.microsoft.com/office/drawing/2014/main" val="2056106784"/>
                    </a:ext>
                  </a:extLst>
                </a:gridCol>
              </a:tblGrid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00" dirty="0">
                          <a:effectLst/>
                          <a:latin typeface="FUNCTION Condensed" pitchFamily="2" charset="0"/>
                        </a:rPr>
                        <a:t>Kerntaak</a:t>
                      </a:r>
                      <a:endParaRPr lang="nl-NL" sz="2800" kern="100" dirty="0">
                        <a:effectLst/>
                        <a:latin typeface="FUNCTION Condense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800" kern="100" dirty="0">
                          <a:effectLst/>
                          <a:latin typeface="FUNCTION Condensed" pitchFamily="2" charset="0"/>
                        </a:rPr>
                        <a:t>Score (1 -5)</a:t>
                      </a:r>
                      <a:endParaRPr lang="nl-NL" sz="2800" kern="100" dirty="0">
                        <a:effectLst/>
                        <a:latin typeface="FUNCTION Condense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1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359679"/>
                  </a:ext>
                </a:extLst>
              </a:tr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 dirty="0">
                          <a:effectLst/>
                          <a:latin typeface="BrownStd" pitchFamily="2" charset="77"/>
                        </a:rPr>
                        <a:t>Verbinden</a:t>
                      </a:r>
                      <a:endParaRPr lang="nl-NL" sz="1600" b="0" i="0" kern="100" dirty="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4.5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948458"/>
                  </a:ext>
                </a:extLst>
              </a:tr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Gastvrijheid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2.8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1767987"/>
                  </a:ext>
                </a:extLst>
              </a:tr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Informatie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3.6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589590"/>
                  </a:ext>
                </a:extLst>
              </a:tr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Marketing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3.5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115350"/>
                  </a:ext>
                </a:extLst>
              </a:tr>
              <a:tr h="45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>
                          <a:effectLst/>
                          <a:latin typeface="BrownStd" pitchFamily="2" charset="77"/>
                        </a:rPr>
                        <a:t>Ontwikkeling</a:t>
                      </a:r>
                      <a:endParaRPr lang="nl-NL" sz="1600" b="0" i="0" kern="10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b="0" i="0" kern="100" dirty="0">
                          <a:effectLst/>
                          <a:latin typeface="BrownStd" pitchFamily="2" charset="77"/>
                        </a:rPr>
                        <a:t>3.8</a:t>
                      </a:r>
                      <a:endParaRPr lang="nl-NL" sz="1600" b="0" i="0" kern="100" dirty="0">
                        <a:effectLst/>
                        <a:latin typeface="BrownSt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5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27728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lides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B8D19EDF-339B-2D4A-ADEC-E5EEFE32EB7F}"/>
    </a:ext>
  </a:extLst>
</a:theme>
</file>

<file path=ppt/theme/theme2.xml><?xml version="1.0" encoding="utf-8"?>
<a:theme xmlns:a="http://schemas.openxmlformats.org/drawingml/2006/main" name="Contentslides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3E315EA0-3EE7-7E43-8EAE-7DEE275A862F}"/>
    </a:ext>
  </a:extLst>
</a:theme>
</file>

<file path=ppt/theme/theme3.xml><?xml version="1.0" encoding="utf-8"?>
<a:theme xmlns:a="http://schemas.openxmlformats.org/drawingml/2006/main" name="Fotoslides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A507D4A9-DF46-244A-9432-90CAF932CE91}"/>
    </a:ext>
  </a:extLst>
</a:theme>
</file>

<file path=ppt/theme/theme4.xml><?xml version="1.0" encoding="utf-8"?>
<a:theme xmlns:a="http://schemas.openxmlformats.org/drawingml/2006/main" name="Inhoud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1770CA33-58D9-224E-ADFC-2A1928EC7377}"/>
    </a:ext>
  </a:extLst>
</a:theme>
</file>

<file path=ppt/theme/theme5.xml><?xml version="1.0" encoding="utf-8"?>
<a:theme xmlns:a="http://schemas.openxmlformats.org/drawingml/2006/main" name="Quotes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742331B1-F6BF-6E44-9638-C94EF19B24B9}"/>
    </a:ext>
  </a:extLst>
</a:theme>
</file>

<file path=ppt/theme/theme6.xml><?xml version="1.0" encoding="utf-8"?>
<a:theme xmlns:a="http://schemas.openxmlformats.org/drawingml/2006/main" name="1_Inhoud">
  <a:themeElements>
    <a:clrScheme name="Frylan ppt-kleur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4994"/>
      </a:accent1>
      <a:accent2>
        <a:srgbClr val="E72326"/>
      </a:accent2>
      <a:accent3>
        <a:srgbClr val="FFBB35"/>
      </a:accent3>
      <a:accent4>
        <a:srgbClr val="98D7E8"/>
      </a:accent4>
      <a:accent5>
        <a:srgbClr val="822A74"/>
      </a:accent5>
      <a:accent6>
        <a:srgbClr val="2C631D"/>
      </a:accent6>
      <a:hlink>
        <a:srgbClr val="0563C1"/>
      </a:hlink>
      <a:folHlink>
        <a:srgbClr val="954F72"/>
      </a:folHlink>
    </a:clrScheme>
    <a:fontScheme name="Frys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yslan Powerpoint template_'24.potx" id="{7DEB7F9E-0AAD-D243-83F0-C43C219C080B}" vid="{1770CA33-58D9-224E-ADFC-2A1928EC737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3fd86963-12ee-4971-bda4-f39ce3f28cb1">
      <Terms xmlns="http://schemas.microsoft.com/office/infopath/2007/PartnerControls"/>
    </TaxKeywordTaxHTField>
    <ic7bc0bece1c448f8ceec46a4675dd9b xmlns="3fd86963-12ee-4971-bda4-f39ce3f28cb1">
      <Terms xmlns="http://schemas.microsoft.com/office/infopath/2007/PartnerControls"/>
    </ic7bc0bece1c448f8ceec46a4675dd9b>
    <TaxCatchAll xmlns="3fd86963-12ee-4971-bda4-f39ce3f28cb1">
      <Value>1</Value>
    </TaxCatchAll>
    <lcf76f155ced4ddcb4097134ff3c332f xmlns="d15be658-1f2a-4be5-a46d-85fc562e5415">
      <Terms xmlns="http://schemas.microsoft.com/office/infopath/2007/PartnerControls"/>
    </lcf76f155ced4ddcb4097134ff3c332f>
    <pfBehandelaar xmlns="3fd86963-12ee-4971-bda4-f39ce3f28cb1">
      <UserInfo>
        <DisplayName/>
        <AccountId xsi:nil="true"/>
        <AccountType/>
      </UserInfo>
    </pfBehandelaar>
    <_dlc_DocIdPersistId xmlns="3fd86963-12ee-4971-bda4-f39ce3f28cb1" xsi:nil="true"/>
    <_dlc_DocId xmlns="3fd86963-12ee-4971-bda4-f39ce3f28cb1">PF00-1352778291-4457</_dlc_DocId>
    <_dlc_DocIdUrl xmlns="3fd86963-12ee-4971-bda4-f39ce3f28cb1">
      <Url>https://fryslan.sharepoint.com/sites/gastfrijheidseconomie/_layouts/15/DocIdRedir.aspx?ID=PF00-1352778291-4457</Url>
      <Description>PF00-1352778291-4457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BasisArchiefDocument" ma:contentTypeID="0x010100ACB23D82E564BA4F845A28018CE956460061108334088920489325BDCB4E5C9787" ma:contentTypeVersion="25" ma:contentTypeDescription="" ma:contentTypeScope="" ma:versionID="fbfd7e5cb7881500a89b34c50874bbca">
  <xsd:schema xmlns:xsd="http://www.w3.org/2001/XMLSchema" xmlns:xs="http://www.w3.org/2001/XMLSchema" xmlns:p="http://schemas.microsoft.com/office/2006/metadata/properties" xmlns:ns2="3fd86963-12ee-4971-bda4-f39ce3f28cb1" xmlns:ns3="3fd86963-12ee-4971-bda4-f39ce3f28cb1" xmlns:ns4="d15be658-1f2a-4be5-a46d-85fc562e5415" targetNamespace="http://schemas.microsoft.com/office/2006/metadata/properties" ma:root="true" ma:fieldsID="0b7a3f7a8bce6d4fae11c181e56cb318" ns3:_="" ns4:_="">
    <xsd:import namespace="3fd86963-12ee-4971-bda4-f39ce3f28cb1"/>
    <xsd:import namespace="3fd86963-12ee-4971-bda4-f39ce3f28cb1"/>
    <xsd:import namespace="d15be658-1f2a-4be5-a46d-85fc562e5415"/>
    <xsd:element name="properties">
      <xsd:complexType>
        <xsd:sequence>
          <xsd:element name="documentManagement">
            <xsd:complexType>
              <xsd:all>
                <xsd:element ref="ns2:pfBehandelaar" minOccurs="0"/>
                <xsd:element ref="ns2:ic7bc0bece1c448f8ceec46a4675dd9b" minOccurs="0"/>
                <xsd:element ref="ns3:_dlc_DocId" minOccurs="0"/>
                <xsd:element ref="ns3:_dlc_DocIdUrl" minOccurs="0"/>
                <xsd:element ref="ns3:_dlc_DocIdPersistId" minOccurs="0"/>
                <xsd:element ref="ns3:TaxCatchAllLabel" minOccurs="0"/>
                <xsd:element ref="ns3:TaxCatchAll" minOccurs="0"/>
                <xsd:element ref="ns3:TaxKeywordTaxHTField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lcf76f155ced4ddcb4097134ff3c332f" minOccurs="0"/>
                <xsd:element ref="ns4:MediaServiceLocation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86963-12ee-4971-bda4-f39ce3f28cb1" elementFormDefault="qualified">
    <xsd:import namespace="http://schemas.microsoft.com/office/2006/documentManagement/types"/>
    <xsd:import namespace="http://schemas.microsoft.com/office/infopath/2007/PartnerControls"/>
    <xsd:element name="pfBehandelaar" ma:index="3" nillable="true" ma:displayName="Behandelaar" ma:list="UserInfo" ma:SharePointGroup="0" ma:internalName="pfBehandelaa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c7bc0bece1c448f8ceec46a4675dd9b" ma:index="11" nillable="true" ma:taxonomy="true" ma:internalName="ic7bc0bece1c448f8ceec46a4675dd9b" ma:taxonomyFieldName="pfDocumenttype" ma:displayName="Documenttype" ma:default="" ma:fieldId="{2c7bc0be-ce1c-448f-8cee-c46a4675dd9b}" ma:sspId="eaf9897b-199b-4c07-af7a-d0a2188f11c6" ma:termSetId="08e72d5c-b052-48bd-8ede-97584e8557c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86963-12ee-4971-bda4-f39ce3f28cb1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3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Id blijven behouden" ma:description="Id behouden tijdens toevoegen." ma:hidden="true" ma:internalName="_dlc_DocIdPersistId" ma:readOnly="false">
      <xsd:simpleType>
        <xsd:restriction base="dms:Boolean"/>
      </xsd:simpleType>
    </xsd:element>
    <xsd:element name="TaxCatchAllLabel" ma:index="15" nillable="true" ma:displayName="Taxonomy Catch All Column1" ma:hidden="true" ma:list="{55834757-f560-4259-82be-24ecda3620e7}" ma:internalName="TaxCatchAllLabel" ma:readOnly="true" ma:showField="CatchAllDataLabel" ma:web="3fd86963-12ee-4971-bda4-f39ce3f28c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16" nillable="true" ma:displayName="Taxonomy Catch All Column" ma:hidden="true" ma:list="{55834757-f560-4259-82be-24ecda3620e7}" ma:internalName="TaxCatchAll" ma:showField="CatchAllData" ma:web="3fd86963-12ee-4971-bda4-f39ce3f28c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Ondernemingstrefwoorden" ma:fieldId="{23f27201-bee3-471e-b2e7-b64fd8b7ca38}" ma:taxonomyMulti="true" ma:sspId="eaf9897b-199b-4c07-af7a-d0a2188f11c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be658-1f2a-4be5-a46d-85fc562e541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9" nillable="true" ma:taxonomy="true" ma:internalName="lcf76f155ced4ddcb4097134ff3c332f" ma:taxonomyFieldName="MediaServiceImageTags" ma:displayName="Afbeeldingtags" ma:readOnly="false" ma:fieldId="{5cf76f15-5ced-4ddc-b409-7134ff3c332f}" ma:taxonomyMulti="true" ma:sspId="eaf9897b-199b-4c07-af7a-d0a2188f11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3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BBFCBB-604E-4130-9398-9C6ED5616D00}">
  <ds:schemaRefs>
    <ds:schemaRef ds:uri="http://purl.org/dc/terms/"/>
    <ds:schemaRef ds:uri="http://schemas.microsoft.com/office/2006/documentManagement/types"/>
    <ds:schemaRef ds:uri="http://purl.org/dc/dcmitype/"/>
    <ds:schemaRef ds:uri="3fd86963-12ee-4971-bda4-f39ce3f28cb1"/>
    <ds:schemaRef ds:uri="http://purl.org/dc/elements/1.1/"/>
    <ds:schemaRef ds:uri="http://schemas.microsoft.com/office/2006/metadata/properties"/>
    <ds:schemaRef ds:uri="d15be658-1f2a-4be5-a46d-85fc562e5415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84EAC8-CC1A-4BCA-9889-D009196CE94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3567BE7-B0DE-4D4B-9EDB-A1B542D65D0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F364B23-0209-4DD4-B902-E6041613C774}">
  <ds:schemaRefs>
    <ds:schemaRef ds:uri="3fd86963-12ee-4971-bda4-f39ce3f28cb1"/>
    <ds:schemaRef ds:uri="d15be658-1f2a-4be5-a46d-85fc562e54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716</Words>
  <Application>Microsoft Macintosh PowerPoint</Application>
  <PresentationFormat>Breedbeeld</PresentationFormat>
  <Paragraphs>156</Paragraphs>
  <Slides>37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7</vt:i4>
      </vt:variant>
      <vt:variant>
        <vt:lpstr>Diatitels</vt:lpstr>
      </vt:variant>
      <vt:variant>
        <vt:i4>37</vt:i4>
      </vt:variant>
    </vt:vector>
  </HeadingPairs>
  <TitlesOfParts>
    <vt:vector size="54" baseType="lpstr">
      <vt:lpstr>Aptos</vt:lpstr>
      <vt:lpstr>Arial</vt:lpstr>
      <vt:lpstr>Arial,Sans-Serif</vt:lpstr>
      <vt:lpstr>Brown</vt:lpstr>
      <vt:lpstr>BrownStd</vt:lpstr>
      <vt:lpstr>Calibri</vt:lpstr>
      <vt:lpstr>Courier New</vt:lpstr>
      <vt:lpstr>FUNCTION Condensed</vt:lpstr>
      <vt:lpstr>Open Sans</vt:lpstr>
      <vt:lpstr>Systeemlettertype regulier</vt:lpstr>
      <vt:lpstr>Titelslides</vt:lpstr>
      <vt:lpstr>Contentslides</vt:lpstr>
      <vt:lpstr>Fotoslides</vt:lpstr>
      <vt:lpstr>Inhoud</vt:lpstr>
      <vt:lpstr>Quotes</vt:lpstr>
      <vt:lpstr>1_Inhoud</vt:lpstr>
      <vt:lpstr>Office Theme</vt:lpstr>
      <vt:lpstr>wolkom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5-jarig jubileum VVV WATerland van friesland </vt:lpstr>
      <vt:lpstr>PowerPoint-presentatie</vt:lpstr>
      <vt:lpstr>PowerPoint-presentatie</vt:lpstr>
      <vt:lpstr>PowerPoint-presentatie</vt:lpstr>
      <vt:lpstr>,</vt:lpstr>
      <vt:lpstr>  </vt:lpstr>
      <vt:lpstr>PowerPoint-presentatie</vt:lpstr>
      <vt:lpstr>Tûk groeie troch oparbeidzjen  </vt:lpstr>
      <vt:lpstr>Schoon, gezond, gelukkig = prachtkans voor gastvrijheidssector</vt:lpstr>
      <vt:lpstr>PowerPoint-presentatie</vt:lpstr>
      <vt:lpstr>https://gastvrijheidsmonitor.frl/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5-jarig jubileum VVV WATerland van friesland </vt:lpstr>
    </vt:vector>
  </TitlesOfParts>
  <Company>Provincie Fryslan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Meijer, Marije</dc:creator>
  <cp:lastModifiedBy>Gelske Bos</cp:lastModifiedBy>
  <cp:revision>272</cp:revision>
  <cp:lastPrinted>2024-11-11T14:39:43Z</cp:lastPrinted>
  <dcterms:created xsi:type="dcterms:W3CDTF">2024-09-19T15:20:39Z</dcterms:created>
  <dcterms:modified xsi:type="dcterms:W3CDTF">2024-11-14T15:51:50Z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0x010100ACB23D82E564BA4F845A28018CE956460061108334088920489325BDCB4E5C9787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g613eed44ffa49e891404850c3b6dc2f">
    <vt:lpwstr>Kultuer en Gastfrijheid|bb8837fe-16fa-4f61-b7fe-e304963a6eee</vt:lpwstr>
  </property>
  <property fmtid="{D5CDD505-2E9C-101B-9397-08002B2CF9AE}" pid="6" name="pfDocumenttype">
    <vt:lpwstr/>
  </property>
  <property fmtid="{D5CDD505-2E9C-101B-9397-08002B2CF9AE}" pid="7" name="pfTypeRelatie">
    <vt:lpwstr>1;#Kultuer en Gastfrijheid|bb8837fe-16fa-4f61-b7fe-e304963a6eee</vt:lpwstr>
  </property>
  <property fmtid="{D5CDD505-2E9C-101B-9397-08002B2CF9AE}" pid="8" name="_dlc_DocIdItemGuid">
    <vt:lpwstr>8d2ba445-e030-4aee-a1bf-7414c953b40e</vt:lpwstr>
  </property>
</Properties>
</file>