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2" r:id="rId4"/>
    <p:sldId id="263" r:id="rId5"/>
    <p:sldId id="264" r:id="rId6"/>
    <p:sldId id="265" r:id="rId7"/>
    <p:sldId id="279" r:id="rId8"/>
    <p:sldId id="266" r:id="rId9"/>
    <p:sldId id="280" r:id="rId10"/>
    <p:sldId id="267" r:id="rId11"/>
    <p:sldId id="268" r:id="rId12"/>
    <p:sldId id="269" r:id="rId13"/>
    <p:sldId id="281" r:id="rId14"/>
    <p:sldId id="270" r:id="rId15"/>
    <p:sldId id="282" r:id="rId16"/>
    <p:sldId id="271" r:id="rId17"/>
    <p:sldId id="272" r:id="rId18"/>
    <p:sldId id="273" r:id="rId19"/>
    <p:sldId id="276" r:id="rId20"/>
    <p:sldId id="275" r:id="rId21"/>
    <p:sldId id="277" r:id="rId22"/>
    <p:sldId id="278" r:id="rId23"/>
    <p:sldId id="283"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FA8B6-6C41-1F4E-BF5A-8BCA4440F0AD}" v="17" dt="2025-06-17T12:46:11.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69660"/>
  </p:normalViewPr>
  <p:slideViewPr>
    <p:cSldViewPr snapToGrid="0" showGuides="1">
      <p:cViewPr varScale="1">
        <p:scale>
          <a:sx n="82" d="100"/>
          <a:sy n="82" d="100"/>
        </p:scale>
        <p:origin x="23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oemers" userId="54816b36-4bd4-440a-9642-112c785ef63e" providerId="ADAL" clId="{E8BFA8B6-6C41-1F4E-BF5A-8BCA4440F0AD}"/>
    <pc:docChg chg="undo custSel addSld delSld modSld sldOrd">
      <pc:chgData name="Leonie Soemers" userId="54816b36-4bd4-440a-9642-112c785ef63e" providerId="ADAL" clId="{E8BFA8B6-6C41-1F4E-BF5A-8BCA4440F0AD}" dt="2025-06-17T12:46:28.493" v="1881" actId="20577"/>
      <pc:docMkLst>
        <pc:docMk/>
      </pc:docMkLst>
      <pc:sldChg chg="modNotesTx">
        <pc:chgData name="Leonie Soemers" userId="54816b36-4bd4-440a-9642-112c785ef63e" providerId="ADAL" clId="{E8BFA8B6-6C41-1F4E-BF5A-8BCA4440F0AD}" dt="2025-06-11T12:17:03.092" v="1407" actId="20577"/>
        <pc:sldMkLst>
          <pc:docMk/>
          <pc:sldMk cId="1259106103" sldId="256"/>
        </pc:sldMkLst>
      </pc:sldChg>
      <pc:sldChg chg="modSp mod modNotesTx">
        <pc:chgData name="Leonie Soemers" userId="54816b36-4bd4-440a-9642-112c785ef63e" providerId="ADAL" clId="{E8BFA8B6-6C41-1F4E-BF5A-8BCA4440F0AD}" dt="2025-06-11T12:21:13.157" v="1459" actId="20577"/>
        <pc:sldMkLst>
          <pc:docMk/>
          <pc:sldMk cId="2575774818" sldId="257"/>
        </pc:sldMkLst>
        <pc:spChg chg="mod">
          <ac:chgData name="Leonie Soemers" userId="54816b36-4bd4-440a-9642-112c785ef63e" providerId="ADAL" clId="{E8BFA8B6-6C41-1F4E-BF5A-8BCA4440F0AD}" dt="2025-06-11T12:20:49.800" v="1445" actId="20577"/>
          <ac:spMkLst>
            <pc:docMk/>
            <pc:sldMk cId="2575774818" sldId="257"/>
            <ac:spMk id="10" creationId="{9DBBD8DE-2EE5-25F7-36FC-7E7CCFBBFCF2}"/>
          </ac:spMkLst>
        </pc:spChg>
      </pc:sldChg>
      <pc:sldChg chg="modSp mod modNotesTx">
        <pc:chgData name="Leonie Soemers" userId="54816b36-4bd4-440a-9642-112c785ef63e" providerId="ADAL" clId="{E8BFA8B6-6C41-1F4E-BF5A-8BCA4440F0AD}" dt="2025-06-11T12:21:34.478" v="1469" actId="20577"/>
        <pc:sldMkLst>
          <pc:docMk/>
          <pc:sldMk cId="3792997988" sldId="262"/>
        </pc:sldMkLst>
        <pc:spChg chg="mod">
          <ac:chgData name="Leonie Soemers" userId="54816b36-4bd4-440a-9642-112c785ef63e" providerId="ADAL" clId="{E8BFA8B6-6C41-1F4E-BF5A-8BCA4440F0AD}" dt="2025-06-11T11:27:09.036" v="165" actId="6549"/>
          <ac:spMkLst>
            <pc:docMk/>
            <pc:sldMk cId="3792997988" sldId="262"/>
            <ac:spMk id="10" creationId="{984A5985-843F-1A9A-3EC9-DD45E5A56927}"/>
          </ac:spMkLst>
        </pc:spChg>
      </pc:sldChg>
      <pc:sldChg chg="modSp mod">
        <pc:chgData name="Leonie Soemers" userId="54816b36-4bd4-440a-9642-112c785ef63e" providerId="ADAL" clId="{E8BFA8B6-6C41-1F4E-BF5A-8BCA4440F0AD}" dt="2025-06-11T11:19:50.014" v="3" actId="20577"/>
        <pc:sldMkLst>
          <pc:docMk/>
          <pc:sldMk cId="137936808" sldId="263"/>
        </pc:sldMkLst>
        <pc:spChg chg="mod">
          <ac:chgData name="Leonie Soemers" userId="54816b36-4bd4-440a-9642-112c785ef63e" providerId="ADAL" clId="{E8BFA8B6-6C41-1F4E-BF5A-8BCA4440F0AD}" dt="2025-06-11T11:19:50.014" v="3" actId="20577"/>
          <ac:spMkLst>
            <pc:docMk/>
            <pc:sldMk cId="137936808" sldId="263"/>
            <ac:spMk id="10" creationId="{5019848E-B972-D333-51FC-FFB454EA65FF}"/>
          </ac:spMkLst>
        </pc:spChg>
      </pc:sldChg>
      <pc:sldChg chg="ord">
        <pc:chgData name="Leonie Soemers" userId="54816b36-4bd4-440a-9642-112c785ef63e" providerId="ADAL" clId="{E8BFA8B6-6C41-1F4E-BF5A-8BCA4440F0AD}" dt="2025-06-11T11:35:56.056" v="167" actId="20578"/>
        <pc:sldMkLst>
          <pc:docMk/>
          <pc:sldMk cId="620641360" sldId="264"/>
        </pc:sldMkLst>
      </pc:sldChg>
      <pc:sldChg chg="modSp mod modNotesTx">
        <pc:chgData name="Leonie Soemers" userId="54816b36-4bd4-440a-9642-112c785ef63e" providerId="ADAL" clId="{E8BFA8B6-6C41-1F4E-BF5A-8BCA4440F0AD}" dt="2025-06-11T12:22:57.627" v="1594" actId="20577"/>
        <pc:sldMkLst>
          <pc:docMk/>
          <pc:sldMk cId="3989416510" sldId="265"/>
        </pc:sldMkLst>
        <pc:spChg chg="mod">
          <ac:chgData name="Leonie Soemers" userId="54816b36-4bd4-440a-9642-112c785ef63e" providerId="ADAL" clId="{E8BFA8B6-6C41-1F4E-BF5A-8BCA4440F0AD}" dt="2025-06-11T12:21:59.203" v="1487" actId="20577"/>
          <ac:spMkLst>
            <pc:docMk/>
            <pc:sldMk cId="3989416510" sldId="265"/>
            <ac:spMk id="5" creationId="{B8171A8C-6415-CAE6-744E-49C7DED03EB9}"/>
          </ac:spMkLst>
        </pc:spChg>
      </pc:sldChg>
      <pc:sldChg chg="modNotesTx">
        <pc:chgData name="Leonie Soemers" userId="54816b36-4bd4-440a-9642-112c785ef63e" providerId="ADAL" clId="{E8BFA8B6-6C41-1F4E-BF5A-8BCA4440F0AD}" dt="2025-06-11T12:24:55.390" v="1752" actId="20577"/>
        <pc:sldMkLst>
          <pc:docMk/>
          <pc:sldMk cId="1530315969" sldId="266"/>
        </pc:sldMkLst>
      </pc:sldChg>
      <pc:sldChg chg="modNotesTx">
        <pc:chgData name="Leonie Soemers" userId="54816b36-4bd4-440a-9642-112c785ef63e" providerId="ADAL" clId="{E8BFA8B6-6C41-1F4E-BF5A-8BCA4440F0AD}" dt="2025-06-11T11:39:35.943" v="266" actId="20577"/>
        <pc:sldMkLst>
          <pc:docMk/>
          <pc:sldMk cId="944525696" sldId="268"/>
        </pc:sldMkLst>
      </pc:sldChg>
      <pc:sldChg chg="modNotesTx">
        <pc:chgData name="Leonie Soemers" userId="54816b36-4bd4-440a-9642-112c785ef63e" providerId="ADAL" clId="{E8BFA8B6-6C41-1F4E-BF5A-8BCA4440F0AD}" dt="2025-06-11T12:07:16.455" v="1146" actId="20577"/>
        <pc:sldMkLst>
          <pc:docMk/>
          <pc:sldMk cId="1003229016" sldId="269"/>
        </pc:sldMkLst>
      </pc:sldChg>
      <pc:sldChg chg="modSp mod modNotesTx">
        <pc:chgData name="Leonie Soemers" userId="54816b36-4bd4-440a-9642-112c785ef63e" providerId="ADAL" clId="{E8BFA8B6-6C41-1F4E-BF5A-8BCA4440F0AD}" dt="2025-06-11T12:14:04.919" v="1201" actId="20577"/>
        <pc:sldMkLst>
          <pc:docMk/>
          <pc:sldMk cId="3730728104" sldId="270"/>
        </pc:sldMkLst>
        <pc:spChg chg="mod">
          <ac:chgData name="Leonie Soemers" userId="54816b36-4bd4-440a-9642-112c785ef63e" providerId="ADAL" clId="{E8BFA8B6-6C41-1F4E-BF5A-8BCA4440F0AD}" dt="2025-06-11T11:48:36.020" v="433" actId="20577"/>
          <ac:spMkLst>
            <pc:docMk/>
            <pc:sldMk cId="3730728104" sldId="270"/>
            <ac:spMk id="10" creationId="{D4CB929F-A94B-F233-FA85-EC7A8ACE385A}"/>
          </ac:spMkLst>
        </pc:spChg>
      </pc:sldChg>
      <pc:sldChg chg="modNotesTx">
        <pc:chgData name="Leonie Soemers" userId="54816b36-4bd4-440a-9642-112c785ef63e" providerId="ADAL" clId="{E8BFA8B6-6C41-1F4E-BF5A-8BCA4440F0AD}" dt="2025-06-11T11:58:55.609" v="1137" actId="20577"/>
        <pc:sldMkLst>
          <pc:docMk/>
          <pc:sldMk cId="1781146771" sldId="271"/>
        </pc:sldMkLst>
      </pc:sldChg>
      <pc:sldChg chg="modNotesTx">
        <pc:chgData name="Leonie Soemers" userId="54816b36-4bd4-440a-9642-112c785ef63e" providerId="ADAL" clId="{E8BFA8B6-6C41-1F4E-BF5A-8BCA4440F0AD}" dt="2025-06-11T12:16:29.939" v="1403" actId="20577"/>
        <pc:sldMkLst>
          <pc:docMk/>
          <pc:sldMk cId="25788227" sldId="272"/>
        </pc:sldMkLst>
      </pc:sldChg>
      <pc:sldChg chg="modNotesTx">
        <pc:chgData name="Leonie Soemers" userId="54816b36-4bd4-440a-9642-112c785ef63e" providerId="ADAL" clId="{E8BFA8B6-6C41-1F4E-BF5A-8BCA4440F0AD}" dt="2025-06-11T12:24:43.691" v="1731" actId="6549"/>
        <pc:sldMkLst>
          <pc:docMk/>
          <pc:sldMk cId="2229151013" sldId="273"/>
        </pc:sldMkLst>
      </pc:sldChg>
      <pc:sldChg chg="del">
        <pc:chgData name="Leonie Soemers" userId="54816b36-4bd4-440a-9642-112c785ef63e" providerId="ADAL" clId="{E8BFA8B6-6C41-1F4E-BF5A-8BCA4440F0AD}" dt="2025-06-11T12:04:48.016" v="1138" actId="2696"/>
        <pc:sldMkLst>
          <pc:docMk/>
          <pc:sldMk cId="1065055817" sldId="274"/>
        </pc:sldMkLst>
      </pc:sldChg>
      <pc:sldChg chg="modSp mod">
        <pc:chgData name="Leonie Soemers" userId="54816b36-4bd4-440a-9642-112c785ef63e" providerId="ADAL" clId="{E8BFA8B6-6C41-1F4E-BF5A-8BCA4440F0AD}" dt="2025-06-11T12:04:58.645" v="1142" actId="20577"/>
        <pc:sldMkLst>
          <pc:docMk/>
          <pc:sldMk cId="1207216897" sldId="275"/>
        </pc:sldMkLst>
        <pc:spChg chg="mod">
          <ac:chgData name="Leonie Soemers" userId="54816b36-4bd4-440a-9642-112c785ef63e" providerId="ADAL" clId="{E8BFA8B6-6C41-1F4E-BF5A-8BCA4440F0AD}" dt="2025-06-11T12:04:58.645" v="1142" actId="20577"/>
          <ac:spMkLst>
            <pc:docMk/>
            <pc:sldMk cId="1207216897" sldId="275"/>
            <ac:spMk id="2" creationId="{4C78AE19-A0BF-6192-0940-EE55E913056F}"/>
          </ac:spMkLst>
        </pc:spChg>
      </pc:sldChg>
      <pc:sldChg chg="modSp mod">
        <pc:chgData name="Leonie Soemers" userId="54816b36-4bd4-440a-9642-112c785ef63e" providerId="ADAL" clId="{E8BFA8B6-6C41-1F4E-BF5A-8BCA4440F0AD}" dt="2025-06-11T12:04:51.959" v="1139" actId="20577"/>
        <pc:sldMkLst>
          <pc:docMk/>
          <pc:sldMk cId="452407885" sldId="276"/>
        </pc:sldMkLst>
        <pc:spChg chg="mod">
          <ac:chgData name="Leonie Soemers" userId="54816b36-4bd4-440a-9642-112c785ef63e" providerId="ADAL" clId="{E8BFA8B6-6C41-1F4E-BF5A-8BCA4440F0AD}" dt="2025-06-11T12:04:51.959" v="1139" actId="20577"/>
          <ac:spMkLst>
            <pc:docMk/>
            <pc:sldMk cId="452407885" sldId="276"/>
            <ac:spMk id="2" creationId="{4C78AE19-A0BF-6192-0940-EE55E913056F}"/>
          </ac:spMkLst>
        </pc:spChg>
      </pc:sldChg>
      <pc:sldChg chg="modSp mod">
        <pc:chgData name="Leonie Soemers" userId="54816b36-4bd4-440a-9642-112c785ef63e" providerId="ADAL" clId="{E8BFA8B6-6C41-1F4E-BF5A-8BCA4440F0AD}" dt="2025-06-11T12:05:04.402" v="1143" actId="20577"/>
        <pc:sldMkLst>
          <pc:docMk/>
          <pc:sldMk cId="3517907755" sldId="277"/>
        </pc:sldMkLst>
        <pc:spChg chg="mod">
          <ac:chgData name="Leonie Soemers" userId="54816b36-4bd4-440a-9642-112c785ef63e" providerId="ADAL" clId="{E8BFA8B6-6C41-1F4E-BF5A-8BCA4440F0AD}" dt="2025-06-11T12:05:04.402" v="1143" actId="20577"/>
          <ac:spMkLst>
            <pc:docMk/>
            <pc:sldMk cId="3517907755" sldId="277"/>
            <ac:spMk id="2" creationId="{4C78AE19-A0BF-6192-0940-EE55E913056F}"/>
          </ac:spMkLst>
        </pc:spChg>
      </pc:sldChg>
      <pc:sldChg chg="modSp mod">
        <pc:chgData name="Leonie Soemers" userId="54816b36-4bd4-440a-9642-112c785ef63e" providerId="ADAL" clId="{E8BFA8B6-6C41-1F4E-BF5A-8BCA4440F0AD}" dt="2025-06-11T12:05:09.298" v="1144" actId="20577"/>
        <pc:sldMkLst>
          <pc:docMk/>
          <pc:sldMk cId="2315209109" sldId="278"/>
        </pc:sldMkLst>
        <pc:spChg chg="mod">
          <ac:chgData name="Leonie Soemers" userId="54816b36-4bd4-440a-9642-112c785ef63e" providerId="ADAL" clId="{E8BFA8B6-6C41-1F4E-BF5A-8BCA4440F0AD}" dt="2025-06-11T12:05:09.298" v="1144" actId="20577"/>
          <ac:spMkLst>
            <pc:docMk/>
            <pc:sldMk cId="2315209109" sldId="278"/>
            <ac:spMk id="2" creationId="{4C78AE19-A0BF-6192-0940-EE55E913056F}"/>
          </ac:spMkLst>
        </pc:spChg>
      </pc:sldChg>
      <pc:sldChg chg="modSp mod modNotesTx">
        <pc:chgData name="Leonie Soemers" userId="54816b36-4bd4-440a-9642-112c785ef63e" providerId="ADAL" clId="{E8BFA8B6-6C41-1F4E-BF5A-8BCA4440F0AD}" dt="2025-06-15T10:03:02.465" v="1841" actId="20577"/>
        <pc:sldMkLst>
          <pc:docMk/>
          <pc:sldMk cId="1033125595" sldId="279"/>
        </pc:sldMkLst>
        <pc:spChg chg="mod">
          <ac:chgData name="Leonie Soemers" userId="54816b36-4bd4-440a-9642-112c785ef63e" providerId="ADAL" clId="{E8BFA8B6-6C41-1F4E-BF5A-8BCA4440F0AD}" dt="2025-06-11T12:23:08.724" v="1606" actId="20577"/>
          <ac:spMkLst>
            <pc:docMk/>
            <pc:sldMk cId="1033125595" sldId="279"/>
            <ac:spMk id="5" creationId="{83A212C7-E7E8-B00F-D107-FC08E5F6208B}"/>
          </ac:spMkLst>
        </pc:spChg>
        <pc:spChg chg="mod">
          <ac:chgData name="Leonie Soemers" userId="54816b36-4bd4-440a-9642-112c785ef63e" providerId="ADAL" clId="{E8BFA8B6-6C41-1F4E-BF5A-8BCA4440F0AD}" dt="2025-06-15T10:02:04.405" v="1837" actId="20577"/>
          <ac:spMkLst>
            <pc:docMk/>
            <pc:sldMk cId="1033125595" sldId="279"/>
            <ac:spMk id="6" creationId="{F634DECB-3DBA-1E5A-F119-512464979403}"/>
          </ac:spMkLst>
        </pc:spChg>
      </pc:sldChg>
      <pc:sldChg chg="addSp delSp modSp add mod delAnim">
        <pc:chgData name="Leonie Soemers" userId="54816b36-4bd4-440a-9642-112c785ef63e" providerId="ADAL" clId="{E8BFA8B6-6C41-1F4E-BF5A-8BCA4440F0AD}" dt="2025-06-17T12:46:28.493" v="1881" actId="20577"/>
        <pc:sldMkLst>
          <pc:docMk/>
          <pc:sldMk cId="3814315984" sldId="283"/>
        </pc:sldMkLst>
        <pc:spChg chg="mod">
          <ac:chgData name="Leonie Soemers" userId="54816b36-4bd4-440a-9642-112c785ef63e" providerId="ADAL" clId="{E8BFA8B6-6C41-1F4E-BF5A-8BCA4440F0AD}" dt="2025-06-17T12:45:28.047" v="1863" actId="20577"/>
          <ac:spMkLst>
            <pc:docMk/>
            <pc:sldMk cId="3814315984" sldId="283"/>
            <ac:spMk id="2" creationId="{4C78AE19-A0BF-6192-0940-EE55E913056F}"/>
          </ac:spMkLst>
        </pc:spChg>
        <pc:spChg chg="add mod">
          <ac:chgData name="Leonie Soemers" userId="54816b36-4bd4-440a-9642-112c785ef63e" providerId="ADAL" clId="{E8BFA8B6-6C41-1F4E-BF5A-8BCA4440F0AD}" dt="2025-06-17T12:46:28.493" v="1881" actId="20577"/>
          <ac:spMkLst>
            <pc:docMk/>
            <pc:sldMk cId="3814315984" sldId="283"/>
            <ac:spMk id="3" creationId="{FE410C3C-4AE8-8946-F6C1-7EFDA6D17D37}"/>
          </ac:spMkLst>
        </pc:spChg>
        <pc:spChg chg="del">
          <ac:chgData name="Leonie Soemers" userId="54816b36-4bd4-440a-9642-112c785ef63e" providerId="ADAL" clId="{E8BFA8B6-6C41-1F4E-BF5A-8BCA4440F0AD}" dt="2025-06-17T12:45:18.789" v="1844" actId="478"/>
          <ac:spMkLst>
            <pc:docMk/>
            <pc:sldMk cId="3814315984" sldId="283"/>
            <ac:spMk id="4" creationId="{E1225CE4-8EB5-0A1B-1CC1-B8A0B64FDDC8}"/>
          </ac:spMkLst>
        </pc:spChg>
        <pc:picChg chg="del">
          <ac:chgData name="Leonie Soemers" userId="54816b36-4bd4-440a-9642-112c785ef63e" providerId="ADAL" clId="{E8BFA8B6-6C41-1F4E-BF5A-8BCA4440F0AD}" dt="2025-06-17T12:45:16.817" v="1843" actId="478"/>
          <ac:picMkLst>
            <pc:docMk/>
            <pc:sldMk cId="3814315984" sldId="283"/>
            <ac:picMk id="5" creationId="{F3CFE699-EC9D-361D-85E4-FFBD52536E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2D69A-6DF5-5D41-89A9-2384B9013518}" type="datetimeFigureOut">
              <a:rPr lang="nl-NL" smtClean="0"/>
              <a:t>17-06-2025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573FD-FB8A-2940-B287-5713C5DA48E5}" type="slidenum">
              <a:rPr lang="nl-NL" smtClean="0"/>
              <a:t>‹nr.›</a:t>
            </a:fld>
            <a:endParaRPr lang="nl-NL"/>
          </a:p>
        </p:txBody>
      </p:sp>
    </p:spTree>
    <p:extLst>
      <p:ext uri="{BB962C8B-B14F-4D97-AF65-F5344CB8AC3E}">
        <p14:creationId xmlns:p14="http://schemas.microsoft.com/office/powerpoint/2010/main" val="314161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les van 50 minuten gaat over fatbikes. De provincie Noord-Brabant biedt deze les vanuit het verkeerseducatieprogramma TotallyTraffic (TT) als extra thema-les, aansluitend op de TT-module, gratis aan de scholen aan. De school kan er voor kiezen om de hele PowerPoint-les te gebruiken of om de les aan te passen aan de eigen situatie. De docent kan deze les - met het lezen van de notities onder elke dia – zonder verdere voorbereiding geven.</a:t>
            </a:r>
          </a:p>
          <a:p>
            <a:endParaRPr lang="nl-NL" b="1" dirty="0"/>
          </a:p>
          <a:p>
            <a:r>
              <a:rPr lang="nl-NL" b="1" dirty="0"/>
              <a:t>Filmpjes</a:t>
            </a:r>
          </a:p>
          <a:p>
            <a:r>
              <a:rPr lang="nl-NL" dirty="0"/>
              <a:t>De laatste vier dia’s bevatten YouTube-filmpjes over fatbikes. De docent bepaalt zelf om er wel of niet gebruik van te maken. En zo ja, welk(e) filmpje(s) het beste past/passen bij de leerlingen. Deze les is zo gemaakt dat ook zonder het kijken naar een filmpje de leerlingen alle relevante informatie krijgen. </a:t>
            </a:r>
          </a:p>
          <a:p>
            <a:endParaRPr lang="nl-NL" dirty="0"/>
          </a:p>
        </p:txBody>
      </p:sp>
      <p:sp>
        <p:nvSpPr>
          <p:cNvPr id="4" name="Tijdelijke aanduiding voor dianummer 3"/>
          <p:cNvSpPr>
            <a:spLocks noGrp="1"/>
          </p:cNvSpPr>
          <p:nvPr>
            <p:ph type="sldNum" sz="quarter" idx="5"/>
          </p:nvPr>
        </p:nvSpPr>
        <p:spPr/>
        <p:txBody>
          <a:bodyPr/>
          <a:lstStyle/>
          <a:p>
            <a:fld id="{A88573FD-FB8A-2940-B287-5713C5DA48E5}" type="slidenum">
              <a:rPr lang="nl-NL" smtClean="0"/>
              <a:t>1</a:t>
            </a:fld>
            <a:endParaRPr lang="nl-NL"/>
          </a:p>
        </p:txBody>
      </p:sp>
    </p:spTree>
    <p:extLst>
      <p:ext uri="{BB962C8B-B14F-4D97-AF65-F5344CB8AC3E}">
        <p14:creationId xmlns:p14="http://schemas.microsoft.com/office/powerpoint/2010/main" val="140199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744A-DA5A-5811-BD08-465CCD21099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D81FF69-9A98-1349-321D-6FEAE4B35C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9D12E2-C956-3570-B933-526B970363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eerste categorie problemen die je vaak hoort, gaan over de fatbike zelf.</a:t>
            </a:r>
          </a:p>
          <a:p>
            <a:r>
              <a:rPr lang="nl-NL" dirty="0"/>
              <a:t>Vraag aan de klas: is er wat mis met de fatbike zelf? Zo ja, wat dan?</a:t>
            </a:r>
          </a:p>
          <a:p>
            <a:r>
              <a:rPr lang="nl-NL" dirty="0"/>
              <a:t>Inventariseer de antwoorden. In de volgende dia staat een overzicht van de meest genoemde in de media.</a:t>
            </a:r>
          </a:p>
        </p:txBody>
      </p:sp>
      <p:sp>
        <p:nvSpPr>
          <p:cNvPr id="4" name="Tijdelijke aanduiding voor dianummer 3">
            <a:extLst>
              <a:ext uri="{FF2B5EF4-FFF2-40B4-BE49-F238E27FC236}">
                <a16:creationId xmlns:a16="http://schemas.microsoft.com/office/drawing/2014/main" id="{184F7D87-004B-6944-AD03-191E0E190EE7}"/>
              </a:ext>
            </a:extLst>
          </p:cNvPr>
          <p:cNvSpPr>
            <a:spLocks noGrp="1"/>
          </p:cNvSpPr>
          <p:nvPr>
            <p:ph type="sldNum" sz="quarter" idx="5"/>
          </p:nvPr>
        </p:nvSpPr>
        <p:spPr/>
        <p:txBody>
          <a:bodyPr/>
          <a:lstStyle/>
          <a:p>
            <a:fld id="{A88573FD-FB8A-2940-B287-5713C5DA48E5}" type="slidenum">
              <a:rPr lang="nl-NL" smtClean="0"/>
              <a:t>10</a:t>
            </a:fld>
            <a:endParaRPr lang="nl-NL"/>
          </a:p>
        </p:txBody>
      </p:sp>
    </p:spTree>
    <p:extLst>
      <p:ext uri="{BB962C8B-B14F-4D97-AF65-F5344CB8AC3E}">
        <p14:creationId xmlns:p14="http://schemas.microsoft.com/office/powerpoint/2010/main" val="152315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C3DA-D231-1859-C961-E559E9599A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9E02EC-9801-EAC4-F2E4-0A02D56BCD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40197F-CD35-0EC4-A41F-B6D12802F2CF}"/>
              </a:ext>
            </a:extLst>
          </p:cNvPr>
          <p:cNvSpPr>
            <a:spLocks noGrp="1"/>
          </p:cNvSpPr>
          <p:nvPr>
            <p:ph type="body" idx="1"/>
          </p:nvPr>
        </p:nvSpPr>
        <p:spPr/>
        <p:txBody>
          <a:bodyPr/>
          <a:lstStyle/>
          <a:p>
            <a:r>
              <a:rPr lang="nl-NL" dirty="0"/>
              <a:t>Verschillende fabrikanten van fatbikes (van ‘normale e-bikes trouwens ook) waarschuwen dat de garantie vervalt als blijkt dat de fatbike is opgevoerd. Ook proberen fabrikanten het opvoeren te ontmoedigen met software-updates en andere technische ingrepen. Vragen aan de klas: </a:t>
            </a:r>
          </a:p>
          <a:p>
            <a:pPr marL="171450" indent="-171450">
              <a:buFont typeface="Arial" panose="020B0604020202020204" pitchFamily="34" charset="0"/>
              <a:buChar char="•"/>
            </a:pPr>
            <a:r>
              <a:rPr lang="nl-NL" dirty="0"/>
              <a:t>zien jullie het (makkelijk kunnen) opvoeren van </a:t>
            </a:r>
            <a:r>
              <a:rPr lang="nl-NL" b="0" u="none" dirty="0"/>
              <a:t>een fatbike als een probleem? Waarom wel? Waarom niet?</a:t>
            </a:r>
          </a:p>
          <a:p>
            <a:pPr marL="171450" indent="-171450">
              <a:buFont typeface="Arial" panose="020B0604020202020204" pitchFamily="34" charset="0"/>
              <a:buChar char="•"/>
            </a:pPr>
            <a:r>
              <a:rPr lang="nl-NL" b="0" u="none" dirty="0"/>
              <a:t>Waarom zien veel mensen dit als een GROOT probleem?</a:t>
            </a:r>
          </a:p>
          <a:p>
            <a:endParaRPr lang="nl-NL" dirty="0"/>
          </a:p>
          <a:p>
            <a:r>
              <a:rPr lang="nl-NL" dirty="0"/>
              <a:t>De Fietsersbond maakt zich hard voor stevige handhaving van opgevoerde fatbikes op de weg om de verkeersveiligheid te vergroten. Ze willen onderzoek doen naar de vraag of de fatbike een andere categorie voertuig kan worden. Tegelijk pleiten zij voor strengere controle van fatbikes die naar Nederland worden geïmporteerd en het beter reguleren van de verkoop (toezien dat alleen legale fatbikes worden verkocht). Want zo zorg je ervoor dat aangeboden fatbikes in webshops en winkels in elk geval aan de kenmerken van elektrische fietsen voldoen.</a:t>
            </a:r>
          </a:p>
          <a:p>
            <a:endParaRPr lang="nl-NL" dirty="0"/>
          </a:p>
          <a:p>
            <a:r>
              <a:rPr lang="nl-NL" dirty="0">
                <a:highlight>
                  <a:srgbClr val="FFFF00"/>
                </a:highlight>
              </a:rPr>
              <a:t>Een ander nadeel is dat er ook dat goedkope fatbikes van slechte kwaliteit worden verkocht: slechte remmen, goedkope banden en zwakke frames zijn een probleem zeker bij hogere snelheden. Goedkope onderdelen gaan sneller kapot, wat leidt tot veel reparaties/vervanging van onderdelen en dus hoge kosten.</a:t>
            </a:r>
            <a:endParaRPr lang="nl-NL" dirty="0"/>
          </a:p>
        </p:txBody>
      </p:sp>
      <p:sp>
        <p:nvSpPr>
          <p:cNvPr id="4" name="Tijdelijke aanduiding voor dianummer 3">
            <a:extLst>
              <a:ext uri="{FF2B5EF4-FFF2-40B4-BE49-F238E27FC236}">
                <a16:creationId xmlns:a16="http://schemas.microsoft.com/office/drawing/2014/main" id="{A1989104-1B8B-0A9F-20A1-DE43329943F8}"/>
              </a:ext>
            </a:extLst>
          </p:cNvPr>
          <p:cNvSpPr>
            <a:spLocks noGrp="1"/>
          </p:cNvSpPr>
          <p:nvPr>
            <p:ph type="sldNum" sz="quarter" idx="5"/>
          </p:nvPr>
        </p:nvSpPr>
        <p:spPr/>
        <p:txBody>
          <a:bodyPr/>
          <a:lstStyle/>
          <a:p>
            <a:fld id="{A88573FD-FB8A-2940-B287-5713C5DA48E5}" type="slidenum">
              <a:rPr lang="nl-NL" smtClean="0"/>
              <a:t>11</a:t>
            </a:fld>
            <a:endParaRPr lang="nl-NL"/>
          </a:p>
        </p:txBody>
      </p:sp>
    </p:spTree>
    <p:extLst>
      <p:ext uri="{BB962C8B-B14F-4D97-AF65-F5344CB8AC3E}">
        <p14:creationId xmlns:p14="http://schemas.microsoft.com/office/powerpoint/2010/main" val="339399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27F2-DD86-A975-D03E-005548BC6F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D054A5B-A169-6552-78E7-4EC07130F4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8AD0A6-DFB5-3B09-CCB2-EE250FB95861}"/>
              </a:ext>
            </a:extLst>
          </p:cNvPr>
          <p:cNvSpPr>
            <a:spLocks noGrp="1"/>
          </p:cNvSpPr>
          <p:nvPr>
            <p:ph type="body" idx="1"/>
          </p:nvPr>
        </p:nvSpPr>
        <p:spPr/>
        <p:txBody>
          <a:bodyPr/>
          <a:lstStyle/>
          <a:p>
            <a:r>
              <a:rPr lang="nl-NL" b="1" dirty="0"/>
              <a:t>Vragen aan de klas</a:t>
            </a:r>
          </a:p>
          <a:p>
            <a:pPr marL="171450" indent="-171450">
              <a:buFont typeface="Arial" panose="020B0604020202020204" pitchFamily="34" charset="0"/>
              <a:buChar char="•"/>
            </a:pPr>
            <a:r>
              <a:rPr lang="nl-NL" dirty="0"/>
              <a:t>Wat zijn de beste maatregelen </a:t>
            </a:r>
            <a:r>
              <a:rPr lang="nl-NL" b="0" u="none" dirty="0"/>
              <a:t>om de problemen </a:t>
            </a:r>
            <a:r>
              <a:rPr lang="nl-NL" dirty="0"/>
              <a:t>op te lossen?</a:t>
            </a:r>
          </a:p>
          <a:p>
            <a:pPr marL="171450" indent="-171450">
              <a:buFont typeface="Arial" panose="020B0604020202020204" pitchFamily="34" charset="0"/>
              <a:buChar char="•"/>
            </a:pPr>
            <a:r>
              <a:rPr lang="nl-NL" dirty="0"/>
              <a:t>Wat kan JIJ doen?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b="1" dirty="0"/>
              <a:t>Suggesties</a:t>
            </a:r>
          </a:p>
          <a:p>
            <a:pPr marL="171450" indent="-171450">
              <a:buFont typeface="Arial" panose="020B0604020202020204" pitchFamily="34" charset="0"/>
              <a:buChar char="•"/>
            </a:pPr>
            <a:r>
              <a:rPr lang="nl-NL" dirty="0">
                <a:highlight>
                  <a:srgbClr val="FFFF00"/>
                </a:highlight>
              </a:rPr>
              <a:t>Invoeren verbod op gashendels voor fatbikes zonder kenteken.</a:t>
            </a:r>
          </a:p>
          <a:p>
            <a:pPr marL="171450" indent="-171450">
              <a:buFont typeface="Arial" panose="020B0604020202020204" pitchFamily="34" charset="0"/>
              <a:buChar char="•"/>
            </a:pPr>
            <a:r>
              <a:rPr lang="nl-NL" dirty="0">
                <a:highlight>
                  <a:srgbClr val="FFFF00"/>
                </a:highlight>
              </a:rPr>
              <a:t>Meer politiecontroles op snelheid en vermogen en hogere boetes voor opgevoerde fatbikes.</a:t>
            </a:r>
          </a:p>
          <a:p>
            <a:pPr marL="171450" indent="-171450">
              <a:buFont typeface="Arial" panose="020B0604020202020204" pitchFamily="34" charset="0"/>
              <a:buChar char="•"/>
            </a:pPr>
            <a:r>
              <a:rPr lang="nl-NL" dirty="0">
                <a:highlight>
                  <a:srgbClr val="FFFF00"/>
                </a:highlight>
              </a:rPr>
              <a:t>Strengere verkoopregels, alleen fatbikes die voldoen aan Europese normen mogen op de weg rijden.</a:t>
            </a:r>
          </a:p>
          <a:p>
            <a:pPr marL="171450" indent="-171450">
              <a:buFont typeface="Arial" panose="020B0604020202020204" pitchFamily="34" charset="0"/>
              <a:buChar char="•"/>
            </a:pPr>
            <a:r>
              <a:rPr lang="nl-NL" dirty="0">
                <a:highlight>
                  <a:srgbClr val="FFFF00"/>
                </a:highlight>
              </a:rPr>
              <a:t>Voorlichting aan jongeren en ouders over de risico’s van opgevoerde fatbikes en het belang van veilig gebruik.</a:t>
            </a:r>
          </a:p>
          <a:p>
            <a:pPr marL="0" indent="0">
              <a:buFont typeface="Arial" panose="020B0604020202020204" pitchFamily="34" charset="0"/>
              <a:buNone/>
            </a:pPr>
            <a:endParaRPr lang="nl-NL" b="1" dirty="0"/>
          </a:p>
          <a:p>
            <a:endParaRPr lang="nl-NL" dirty="0"/>
          </a:p>
        </p:txBody>
      </p:sp>
      <p:sp>
        <p:nvSpPr>
          <p:cNvPr id="4" name="Tijdelijke aanduiding voor dianummer 3">
            <a:extLst>
              <a:ext uri="{FF2B5EF4-FFF2-40B4-BE49-F238E27FC236}">
                <a16:creationId xmlns:a16="http://schemas.microsoft.com/office/drawing/2014/main" id="{0F777D3C-A7D7-0329-64C4-3591B6283900}"/>
              </a:ext>
            </a:extLst>
          </p:cNvPr>
          <p:cNvSpPr>
            <a:spLocks noGrp="1"/>
          </p:cNvSpPr>
          <p:nvPr>
            <p:ph type="sldNum" sz="quarter" idx="5"/>
          </p:nvPr>
        </p:nvSpPr>
        <p:spPr/>
        <p:txBody>
          <a:bodyPr/>
          <a:lstStyle/>
          <a:p>
            <a:fld id="{A88573FD-FB8A-2940-B287-5713C5DA48E5}" type="slidenum">
              <a:rPr lang="nl-NL" smtClean="0"/>
              <a:t>12</a:t>
            </a:fld>
            <a:endParaRPr lang="nl-NL"/>
          </a:p>
        </p:txBody>
      </p:sp>
    </p:spTree>
    <p:extLst>
      <p:ext uri="{BB962C8B-B14F-4D97-AF65-F5344CB8AC3E}">
        <p14:creationId xmlns:p14="http://schemas.microsoft.com/office/powerpoint/2010/main" val="3008014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8B11B-B172-F98F-5B9D-6ADE53BCF0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244FA3-EA06-B4CE-1BD0-F49D4A9AF6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2C9878-219C-9D3B-CB82-3EE23CC1C6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tweede categorie problemen die je vaak hoort, is HOE de fatbike wordt gebruikt.</a:t>
            </a:r>
          </a:p>
          <a:p>
            <a:r>
              <a:rPr lang="nl-NL" b="0" u="none" dirty="0"/>
              <a:t>Welk gedrag op de fatbike valt jou vooral op?</a:t>
            </a:r>
          </a:p>
          <a:p>
            <a:r>
              <a:rPr lang="nl-NL" dirty="0"/>
              <a:t>Inventariseer enkele antwoorden. Op de volgende dia staat een overzicht van de meest genoemde in de media.</a:t>
            </a:r>
          </a:p>
        </p:txBody>
      </p:sp>
      <p:sp>
        <p:nvSpPr>
          <p:cNvPr id="4" name="Tijdelijke aanduiding voor dianummer 3">
            <a:extLst>
              <a:ext uri="{FF2B5EF4-FFF2-40B4-BE49-F238E27FC236}">
                <a16:creationId xmlns:a16="http://schemas.microsoft.com/office/drawing/2014/main" id="{E200CE83-FC53-32C9-223D-1BEB101163C2}"/>
              </a:ext>
            </a:extLst>
          </p:cNvPr>
          <p:cNvSpPr>
            <a:spLocks noGrp="1"/>
          </p:cNvSpPr>
          <p:nvPr>
            <p:ph type="sldNum" sz="quarter" idx="5"/>
          </p:nvPr>
        </p:nvSpPr>
        <p:spPr/>
        <p:txBody>
          <a:bodyPr/>
          <a:lstStyle/>
          <a:p>
            <a:fld id="{A88573FD-FB8A-2940-B287-5713C5DA48E5}" type="slidenum">
              <a:rPr lang="nl-NL" smtClean="0"/>
              <a:t>13</a:t>
            </a:fld>
            <a:endParaRPr lang="nl-NL"/>
          </a:p>
        </p:txBody>
      </p:sp>
    </p:spTree>
    <p:extLst>
      <p:ext uri="{BB962C8B-B14F-4D97-AF65-F5344CB8AC3E}">
        <p14:creationId xmlns:p14="http://schemas.microsoft.com/office/powerpoint/2010/main" val="929182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B332-7374-261B-18FC-2DD7265B20B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684327-81CD-924D-7EA6-E67E4B784D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E5BFB7-CD1E-BDF7-1273-AE4A70C6BE48}"/>
              </a:ext>
            </a:extLst>
          </p:cNvPr>
          <p:cNvSpPr>
            <a:spLocks noGrp="1"/>
          </p:cNvSpPr>
          <p:nvPr>
            <p:ph type="body" idx="1"/>
          </p:nvPr>
        </p:nvSpPr>
        <p:spPr/>
        <p:txBody>
          <a:bodyPr/>
          <a:lstStyle/>
          <a:p>
            <a:r>
              <a:rPr lang="nl-NL" dirty="0"/>
              <a:t>Omdat je de fatbike makkelijk kan opvoeren (problemen met de kenmerken van de fatbike), gebeurt dit ook heel veel. Bestuurders rijden er te hard mee, ook op plekken waar dat extra gevaarlijk is, bijvoorbeeld midden in de stad of op een druk fietspad. Het valt veel mensen op dat er hard en (gezien de omstandigheden) gevaarlijk wordt gereden. Dat beïnvloedt het imago van de fatbike en de bestuurders negatief.</a:t>
            </a:r>
          </a:p>
          <a:p>
            <a:r>
              <a:rPr lang="nl-NL" dirty="0"/>
              <a:t>Als er iemand achterop de fatbike zit, maakt dat de fatbike minder stabiel, het evenwicht wordt verstoord, de remweg is langer en de fatbike is moeilijker te besturen, vooral bij hogere snelheden.</a:t>
            </a:r>
          </a:p>
          <a:p>
            <a:endParaRPr lang="nl-NL" dirty="0"/>
          </a:p>
          <a:p>
            <a:r>
              <a:rPr lang="nl-NL" b="1" dirty="0"/>
              <a:t>Vragen aan de klas</a:t>
            </a:r>
          </a:p>
          <a:p>
            <a:pPr marL="171450" indent="-171450">
              <a:buFont typeface="Arial" panose="020B0604020202020204" pitchFamily="34" charset="0"/>
              <a:buChar char="•"/>
            </a:pPr>
            <a:r>
              <a:rPr lang="nl-NL" dirty="0"/>
              <a:t>Wat zijn de beste maatregelen om </a:t>
            </a:r>
            <a:r>
              <a:rPr lang="nl-NL" b="0" u="none" dirty="0"/>
              <a:t>de problemen op </a:t>
            </a:r>
            <a:r>
              <a:rPr lang="nl-NL" dirty="0"/>
              <a:t>te lossen?</a:t>
            </a:r>
          </a:p>
          <a:p>
            <a:pPr marL="171450" indent="-171450">
              <a:buFont typeface="Arial" panose="020B0604020202020204" pitchFamily="34" charset="0"/>
              <a:buChar char="•"/>
            </a:pPr>
            <a:r>
              <a:rPr lang="nl-NL" dirty="0"/>
              <a:t>Wat kan JIJ doen?</a:t>
            </a:r>
          </a:p>
          <a:p>
            <a:endParaRPr lang="nl-NL" dirty="0"/>
          </a:p>
          <a:p>
            <a:r>
              <a:rPr lang="nl-NL" b="1" dirty="0"/>
              <a:t>Suggesties</a:t>
            </a:r>
          </a:p>
          <a:p>
            <a:pPr marL="171450" indent="-171450">
              <a:buFont typeface="Arial" panose="020B0604020202020204" pitchFamily="34" charset="0"/>
              <a:buChar char="•"/>
            </a:pPr>
            <a:r>
              <a:rPr lang="nl-NL" dirty="0">
                <a:highlight>
                  <a:srgbClr val="FFFF00"/>
                </a:highlight>
              </a:rPr>
              <a:t>Helmplicht voor e-bikes/fatbikes.</a:t>
            </a:r>
          </a:p>
          <a:p>
            <a:pPr marL="171450" indent="-171450">
              <a:buFont typeface="Arial" panose="020B0604020202020204" pitchFamily="34" charset="0"/>
              <a:buChar char="•"/>
            </a:pPr>
            <a:r>
              <a:rPr lang="nl-NL" dirty="0">
                <a:highlight>
                  <a:srgbClr val="FFFF00"/>
                </a:highlight>
              </a:rPr>
              <a:t>Minimumleeftijd invoeren.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highlight>
                  <a:srgbClr val="FFFF00"/>
                </a:highlight>
              </a:rPr>
              <a:t>Meer politiecontroles op snelheid en vermogen en hogere boetes voor opgevoerde fatbike.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highlight>
                  <a:srgbClr val="FFFF00"/>
                </a:highlight>
              </a:rPr>
              <a:t>Voorlichting aan jongeren en ouders over de risico’s van opgevoerde fatbikes en het belang van veilig gebruik.</a:t>
            </a:r>
            <a:endParaRPr lang="nl-NL" dirty="0"/>
          </a:p>
          <a:p>
            <a:endParaRPr lang="nl-NL" dirty="0"/>
          </a:p>
          <a:p>
            <a:r>
              <a:rPr lang="nl-NL" b="1" dirty="0"/>
              <a:t>Achtergrondinformatie</a:t>
            </a:r>
          </a:p>
          <a:p>
            <a:pPr marL="171450" indent="-171450">
              <a:buFont typeface="Arial" panose="020B0604020202020204" pitchFamily="34" charset="0"/>
              <a:buChar char="•"/>
            </a:pPr>
            <a:r>
              <a:rPr lang="nl-NL" dirty="0"/>
              <a:t>Volgens de Nederlandse wet is een gashendel op een elektrische fiets niet toegestaan. Als de fatbike een gashendel heeft waarmee de bestuurder sneller kan rijden dan 6 kilometer/per uur zonder te trappen, is dit illegaal. Bij een eerste overtreding van deze regel kan je een boete van € 290 krijgen. Opgevoerde fatbike. Een ander, veel voorkomende overtreding is het opvoeren van de fatbike. Hierbij wordt de snelheidsbegrenzer van de fatbike verwijderd of aangepast, zodat die harder kan rijden dan de toegestane 25 kilometer per uur. Ook dit is illegaal en kan resulteren in een boete van €310.</a:t>
            </a:r>
          </a:p>
          <a:p>
            <a:pPr marL="171450" indent="-171450">
              <a:buFont typeface="Arial" panose="020B0604020202020204" pitchFamily="34" charset="0"/>
              <a:buChar char="•"/>
            </a:pPr>
            <a:r>
              <a:rPr lang="nl-NL" dirty="0"/>
              <a:t>Bij herhaalde overtredingen van deze regels kan de fatbike in beslag worden genomen. Dit betekent dat als je na een eerste boete opnieuw wordt betrapt op het rijden met een illegale gashendel of op een opgevoerde fatbike, de politie de fatbike in beslag kan nemen.</a:t>
            </a:r>
          </a:p>
          <a:p>
            <a:pPr marL="171450" indent="-171450">
              <a:buFont typeface="Arial" panose="020B0604020202020204" pitchFamily="34" charset="0"/>
              <a:buChar char="•"/>
            </a:pPr>
            <a:r>
              <a:rPr lang="nl-NL" dirty="0"/>
              <a:t>Daarnaast kan je een boete krijgen omdat je - opgevoerd en voor de wet dus illegaal - onverzekerd rondrijdt op een motorvoertuig waarvoor de regels van een brommer gelden: € 495 (anno 2025). </a:t>
            </a:r>
            <a:r>
              <a:rPr lang="nl-NL" b="0" u="none" dirty="0"/>
              <a:t>Als je geen bromfietsrijbewijs hebt, kan daar nog eens € 430 boete bijkomen. Hiervoor krijg je een aantekening op je strafblad als je ouder dan 11 jaar bent.</a:t>
            </a:r>
          </a:p>
          <a:p>
            <a:pPr marL="171450" indent="-171450">
              <a:buFont typeface="Arial" panose="020B0604020202020204" pitchFamily="34" charset="0"/>
              <a:buChar char="•"/>
            </a:pPr>
            <a:r>
              <a:rPr lang="nl-NL" dirty="0"/>
              <a:t>Als de fatbike is opgevoerd is, en de te hoge snelheid (mede) de oorzaak is van het ongeval, biedt de verzekering geen dekking. Je moet in dat geval de schade gewoon helemaal zelf betalen. En dat kan flink oplopen als er sprake is van letsel. Je loopt het risico persoonlijk aansprakelijk te worden gesteld voor alle schade, inclusief letselschade en materiële schade. Dit heeft vaak lange en ingrijpende juridische procedures tot gevolg. Ouders kunnen ook aansprakelijk worden gesteld voor schade veroorzaakt door hun kinderen tot 15 jaar.</a:t>
            </a:r>
          </a:p>
          <a:p>
            <a:endParaRPr lang="nl-NL" dirty="0"/>
          </a:p>
          <a:p>
            <a:r>
              <a:rPr lang="nl-NL" dirty="0"/>
              <a:t>Bewustwording hierover bij ouders is daarom ook heel belangrijk. De boodschap: “Laat je kind niet op een opgevoerde fatbike rijden.”</a:t>
            </a:r>
          </a:p>
          <a:p>
            <a:endParaRPr lang="nl-NL" dirty="0"/>
          </a:p>
        </p:txBody>
      </p:sp>
      <p:sp>
        <p:nvSpPr>
          <p:cNvPr id="4" name="Tijdelijke aanduiding voor dianummer 3">
            <a:extLst>
              <a:ext uri="{FF2B5EF4-FFF2-40B4-BE49-F238E27FC236}">
                <a16:creationId xmlns:a16="http://schemas.microsoft.com/office/drawing/2014/main" id="{896AFE49-A0D9-BFE5-1330-A9068AC20346}"/>
              </a:ext>
            </a:extLst>
          </p:cNvPr>
          <p:cNvSpPr>
            <a:spLocks noGrp="1"/>
          </p:cNvSpPr>
          <p:nvPr>
            <p:ph type="sldNum" sz="quarter" idx="5"/>
          </p:nvPr>
        </p:nvSpPr>
        <p:spPr/>
        <p:txBody>
          <a:bodyPr/>
          <a:lstStyle/>
          <a:p>
            <a:fld id="{A88573FD-FB8A-2940-B287-5713C5DA48E5}" type="slidenum">
              <a:rPr lang="nl-NL" smtClean="0"/>
              <a:t>14</a:t>
            </a:fld>
            <a:endParaRPr lang="nl-NL"/>
          </a:p>
        </p:txBody>
      </p:sp>
    </p:spTree>
    <p:extLst>
      <p:ext uri="{BB962C8B-B14F-4D97-AF65-F5344CB8AC3E}">
        <p14:creationId xmlns:p14="http://schemas.microsoft.com/office/powerpoint/2010/main" val="4078767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10CB-9ED6-FA88-9E0E-A61F3660CC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89E450-BDE0-461F-FA82-95E634C85D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DF1894-797D-0846-DAFC-3B6E254B939D}"/>
              </a:ext>
            </a:extLst>
          </p:cNvPr>
          <p:cNvSpPr>
            <a:spLocks noGrp="1"/>
          </p:cNvSpPr>
          <p:nvPr>
            <p:ph type="body" idx="1"/>
          </p:nvPr>
        </p:nvSpPr>
        <p:spPr/>
        <p:txBody>
          <a:bodyPr/>
          <a:lstStyle/>
          <a:p>
            <a:r>
              <a:rPr lang="nl-NL" dirty="0"/>
              <a:t>De derde categorie problemen die je vaak hoort, is WIE de fatbike gebruikt.</a:t>
            </a:r>
          </a:p>
          <a:p>
            <a:r>
              <a:rPr lang="nl-NL" b="0" u="none" dirty="0"/>
              <a:t>Heeft leeftijd iets te maken met dit probleem?</a:t>
            </a:r>
          </a:p>
          <a:p>
            <a:r>
              <a:rPr lang="nl-NL" dirty="0"/>
              <a:t>Inventariseer enkele antwoorden. Op de volgende dia staat een overzicht van de meest genoemde in de media.</a:t>
            </a:r>
          </a:p>
        </p:txBody>
      </p:sp>
      <p:sp>
        <p:nvSpPr>
          <p:cNvPr id="4" name="Tijdelijke aanduiding voor dianummer 3">
            <a:extLst>
              <a:ext uri="{FF2B5EF4-FFF2-40B4-BE49-F238E27FC236}">
                <a16:creationId xmlns:a16="http://schemas.microsoft.com/office/drawing/2014/main" id="{F47BBD52-57D8-C7F2-A941-C85B45BCFB82}"/>
              </a:ext>
            </a:extLst>
          </p:cNvPr>
          <p:cNvSpPr>
            <a:spLocks noGrp="1"/>
          </p:cNvSpPr>
          <p:nvPr>
            <p:ph type="sldNum" sz="quarter" idx="5"/>
          </p:nvPr>
        </p:nvSpPr>
        <p:spPr/>
        <p:txBody>
          <a:bodyPr/>
          <a:lstStyle/>
          <a:p>
            <a:fld id="{A88573FD-FB8A-2940-B287-5713C5DA48E5}" type="slidenum">
              <a:rPr lang="nl-NL" smtClean="0"/>
              <a:t>15</a:t>
            </a:fld>
            <a:endParaRPr lang="nl-NL"/>
          </a:p>
        </p:txBody>
      </p:sp>
    </p:spTree>
    <p:extLst>
      <p:ext uri="{BB962C8B-B14F-4D97-AF65-F5344CB8AC3E}">
        <p14:creationId xmlns:p14="http://schemas.microsoft.com/office/powerpoint/2010/main" val="69198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3E146-C542-3384-080B-A59EF74FB4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5AE3799-F3D0-4BF0-E1EE-3E8B11E526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ADD4AAF-F7B1-7765-0FB7-89B18F847DFA}"/>
              </a:ext>
            </a:extLst>
          </p:cNvPr>
          <p:cNvSpPr>
            <a:spLocks noGrp="1"/>
          </p:cNvSpPr>
          <p:nvPr>
            <p:ph type="body" idx="1"/>
          </p:nvPr>
        </p:nvSpPr>
        <p:spPr/>
        <p:txBody>
          <a:bodyPr/>
          <a:lstStyle/>
          <a:p>
            <a:r>
              <a:rPr lang="nl-NL" dirty="0"/>
              <a:t>Veel bestuurders van fatbikes zijn nog jong. Waarom is dat een probleem? </a:t>
            </a:r>
          </a:p>
          <a:p>
            <a:r>
              <a:rPr lang="nl-NL" dirty="0"/>
              <a:t>Met fatbikes kun je heel hard rijden. Dat is gevaarlijk voor jonge kinderen die nog niet de nodige vaardigheden en het beoordelingsvermogen hebben ontwikkeld om veilig te fietsen. Het brein is nog niet volledig ontwikkeld.</a:t>
            </a:r>
          </a:p>
          <a:p>
            <a:pPr marL="171450" indent="-171450">
              <a:buFont typeface="Arial" panose="020B0604020202020204" pitchFamily="34" charset="0"/>
              <a:buChar char="•"/>
            </a:pPr>
            <a:r>
              <a:rPr lang="nl-NL" dirty="0"/>
              <a:t>Jonge kinderen zijn onvoldoende in staat om risico’s goed in te schatten.</a:t>
            </a:r>
          </a:p>
          <a:p>
            <a:pPr marL="171450" indent="-171450">
              <a:buFont typeface="Arial" panose="020B0604020202020204" pitchFamily="34" charset="0"/>
              <a:buChar char="•"/>
            </a:pPr>
            <a:r>
              <a:rPr lang="nl-NL" dirty="0"/>
              <a:t>Ook zijn fatbikes meestal groter en zwaarder dan gewone fietsen. Dat maakt dat ze moeilijk hanteerbaar zijn voor kinderen. </a:t>
            </a:r>
          </a:p>
          <a:p>
            <a:pPr marL="171450" indent="-171450">
              <a:buFont typeface="Arial" panose="020B0604020202020204" pitchFamily="34" charset="0"/>
              <a:buChar char="•"/>
            </a:pPr>
            <a:r>
              <a:rPr lang="nl-NL" dirty="0"/>
              <a:t>Daarnaast worden kinderen vaak afgeleid door elkaar wanneer ze samen op een fatbike zitten.</a:t>
            </a:r>
          </a:p>
          <a:p>
            <a:endParaRPr lang="nl-NL" dirty="0"/>
          </a:p>
          <a:p>
            <a:r>
              <a:rPr lang="nl-NL" b="1" dirty="0"/>
              <a:t>Achtergrondinformatie</a:t>
            </a:r>
          </a:p>
          <a:p>
            <a:pPr marL="171450" indent="-171450">
              <a:buFont typeface="Arial" panose="020B0604020202020204" pitchFamily="34" charset="0"/>
              <a:buChar char="•"/>
            </a:pPr>
            <a:r>
              <a:rPr lang="nl-NL" dirty="0"/>
              <a:t>De Fietsersbond is geen voorstander van fatbikes voor kinderen. Afstanden tot 10 kilometer kun je prima op een fiets zonder ondersteuning afleggen. Het is toch gewoon veel veiliger, gezonder en leuker om lekker zelf te trappen?</a:t>
            </a:r>
          </a:p>
          <a:p>
            <a:pPr marL="171450" indent="-171450">
              <a:buFont typeface="Arial" panose="020B0604020202020204" pitchFamily="34" charset="0"/>
              <a:buChar char="•"/>
            </a:pPr>
            <a:r>
              <a:rPr lang="nl-NL" dirty="0"/>
              <a:t>Het instellen van een minimumleeftijd is een lastige kwestie. Een fatbike is een elektrische fiets. Een minimumleeftijd voor een fatbike geldt dus ook voor alle elektrische fietsen. Voor jongeren in buitengebieden die meer dan 10 kilometer naar de middelbare school moeten fietsen, is een elektrische fiets vaak een uitkomst. Deze kinderen worden de dupe van een minimumleeftijd. Dat is ongewenst.</a:t>
            </a:r>
          </a:p>
          <a:p>
            <a:pPr marL="171450" indent="-171450">
              <a:buFont typeface="Arial" panose="020B0604020202020204" pitchFamily="34" charset="0"/>
              <a:buChar char="•"/>
            </a:pPr>
            <a:r>
              <a:rPr lang="nl-NL" dirty="0"/>
              <a:t>Er zijn voorstanders van het instellen van een minimumleeftijd voor 12 jaar voor (alle) elektrische fietsen. Kinderen in de lagere schoolleeftijd hoeven immers nog niet zo ver naar school te fietsen.</a:t>
            </a:r>
          </a:p>
        </p:txBody>
      </p:sp>
      <p:sp>
        <p:nvSpPr>
          <p:cNvPr id="4" name="Tijdelijke aanduiding voor dianummer 3">
            <a:extLst>
              <a:ext uri="{FF2B5EF4-FFF2-40B4-BE49-F238E27FC236}">
                <a16:creationId xmlns:a16="http://schemas.microsoft.com/office/drawing/2014/main" id="{E30D42BA-77E3-7F2B-47FB-D2F9E6382A1A}"/>
              </a:ext>
            </a:extLst>
          </p:cNvPr>
          <p:cNvSpPr>
            <a:spLocks noGrp="1"/>
          </p:cNvSpPr>
          <p:nvPr>
            <p:ph type="sldNum" sz="quarter" idx="5"/>
          </p:nvPr>
        </p:nvSpPr>
        <p:spPr/>
        <p:txBody>
          <a:bodyPr/>
          <a:lstStyle/>
          <a:p>
            <a:fld id="{A88573FD-FB8A-2940-B287-5713C5DA48E5}" type="slidenum">
              <a:rPr lang="nl-NL" smtClean="0"/>
              <a:t>16</a:t>
            </a:fld>
            <a:endParaRPr lang="nl-NL"/>
          </a:p>
        </p:txBody>
      </p:sp>
    </p:spTree>
    <p:extLst>
      <p:ext uri="{BB962C8B-B14F-4D97-AF65-F5344CB8AC3E}">
        <p14:creationId xmlns:p14="http://schemas.microsoft.com/office/powerpoint/2010/main" val="279166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A35E1-79A1-1572-1E63-7411F3A79F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24060B-E90E-703D-35EA-722C836401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1F76E45-1F6A-5DBD-96E0-B83CF58EA998}"/>
              </a:ext>
            </a:extLst>
          </p:cNvPr>
          <p:cNvSpPr>
            <a:spLocks noGrp="1"/>
          </p:cNvSpPr>
          <p:nvPr>
            <p:ph type="body" idx="1"/>
          </p:nvPr>
        </p:nvSpPr>
        <p:spPr/>
        <p:txBody>
          <a:bodyPr/>
          <a:lstStyle/>
          <a:p>
            <a:pPr marL="0" indent="0">
              <a:buFont typeface="Arial" panose="020B0604020202020204" pitchFamily="34" charset="0"/>
              <a:buNone/>
            </a:pPr>
            <a:r>
              <a:rPr lang="nl-NL" b="1" dirty="0"/>
              <a:t>Vragen aan de klas</a:t>
            </a:r>
          </a:p>
          <a:p>
            <a:pPr marL="171450" indent="-171450">
              <a:buFont typeface="Arial" panose="020B0604020202020204" pitchFamily="34" charset="0"/>
              <a:buChar char="•"/>
            </a:pPr>
            <a:r>
              <a:rPr lang="nl-NL" dirty="0"/>
              <a:t>Wat zijn de beste maatregelen om </a:t>
            </a:r>
            <a:r>
              <a:rPr lang="nl-NL" b="0" u="none" dirty="0"/>
              <a:t>de problemen </a:t>
            </a:r>
            <a:r>
              <a:rPr lang="nl-NL" dirty="0"/>
              <a:t>op te lossen?</a:t>
            </a:r>
          </a:p>
          <a:p>
            <a:pPr marL="171450" indent="-171450">
              <a:buFont typeface="Arial" panose="020B0604020202020204" pitchFamily="34" charset="0"/>
              <a:buChar char="•"/>
            </a:pPr>
            <a:r>
              <a:rPr lang="nl-NL" dirty="0"/>
              <a:t>Wat kan JIJ doen?</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b="1" dirty="0"/>
              <a:t>Suggesties</a:t>
            </a:r>
          </a:p>
          <a:p>
            <a:pPr marL="171450" indent="-171450">
              <a:buFont typeface="Arial" panose="020B0604020202020204" pitchFamily="34" charset="0"/>
              <a:buChar char="•"/>
            </a:pPr>
            <a:r>
              <a:rPr lang="nl-NL" dirty="0"/>
              <a:t>Invoeren van minimumleeftijd.</a:t>
            </a:r>
          </a:p>
          <a:p>
            <a:pPr marL="171450" indent="-171450">
              <a:buFont typeface="Arial" panose="020B0604020202020204" pitchFamily="34" charset="0"/>
              <a:buChar char="•"/>
            </a:pPr>
            <a:r>
              <a:rPr lang="nl-NL" dirty="0"/>
              <a:t>Helmplicht invoeren.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Verkeerveilig gedrag vertonen.</a:t>
            </a:r>
          </a:p>
          <a:p>
            <a:pPr marL="171450" indent="-171450">
              <a:buFont typeface="Arial" panose="020B0604020202020204" pitchFamily="34" charset="0"/>
              <a:buChar char="•"/>
            </a:pPr>
            <a:r>
              <a:rPr lang="nl-NL" dirty="0"/>
              <a:t>Elkaar durven aanspreken op asociaal weggedrag.</a:t>
            </a:r>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6E83B2FB-FF26-907E-1794-2C3793C4EAC3}"/>
              </a:ext>
            </a:extLst>
          </p:cNvPr>
          <p:cNvSpPr>
            <a:spLocks noGrp="1"/>
          </p:cNvSpPr>
          <p:nvPr>
            <p:ph type="sldNum" sz="quarter" idx="5"/>
          </p:nvPr>
        </p:nvSpPr>
        <p:spPr/>
        <p:txBody>
          <a:bodyPr/>
          <a:lstStyle/>
          <a:p>
            <a:fld id="{A88573FD-FB8A-2940-B287-5713C5DA48E5}" type="slidenum">
              <a:rPr lang="nl-NL" smtClean="0"/>
              <a:t>17</a:t>
            </a:fld>
            <a:endParaRPr lang="nl-NL"/>
          </a:p>
        </p:txBody>
      </p:sp>
    </p:spTree>
    <p:extLst>
      <p:ext uri="{BB962C8B-B14F-4D97-AF65-F5344CB8AC3E}">
        <p14:creationId xmlns:p14="http://schemas.microsoft.com/office/powerpoint/2010/main" val="220378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5C02-BF3A-3408-D127-E19D9016B2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B83A49-A14A-A0EE-674E-88937CA3810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F6A14B-72B1-490C-FA27-7AB637102C4A}"/>
              </a:ext>
            </a:extLst>
          </p:cNvPr>
          <p:cNvSpPr>
            <a:spLocks noGrp="1"/>
          </p:cNvSpPr>
          <p:nvPr>
            <p:ph type="body" idx="1"/>
          </p:nvPr>
        </p:nvSpPr>
        <p:spPr/>
        <p:txBody>
          <a:bodyPr/>
          <a:lstStyle/>
          <a:p>
            <a:pPr algn="l">
              <a:lnSpc>
                <a:spcPts val="1650"/>
              </a:lnSpc>
              <a:spcBef>
                <a:spcPts val="750"/>
              </a:spcBef>
              <a:spcAft>
                <a:spcPts val="600"/>
              </a:spcAft>
              <a:buFont typeface="Arial" panose="020B0604020202020204" pitchFamily="34" charset="0"/>
              <a:buNone/>
            </a:pPr>
            <a:r>
              <a:rPr lang="nl-NL" b="1" i="0" dirty="0">
                <a:solidFill>
                  <a:srgbClr val="001D35"/>
                </a:solidFill>
                <a:effectLst/>
                <a:latin typeface="Google Sans"/>
              </a:rPr>
              <a:t>Modegril of blijvertje?</a:t>
            </a:r>
            <a:endParaRPr lang="nl-NL" b="0" i="0" dirty="0">
              <a:solidFill>
                <a:srgbClr val="001D35"/>
              </a:solidFill>
              <a:effectLst/>
              <a:latin typeface="Google Sans"/>
            </a:endParaRPr>
          </a:p>
          <a:p>
            <a:pPr marL="0" marR="0" lvl="0" indent="0" algn="l" defTabSz="914400" rtl="0" eaLnBrk="1" fontAlgn="auto" latinLnBrk="0" hangingPunct="1">
              <a:lnSpc>
                <a:spcPts val="1650"/>
              </a:lnSpc>
              <a:spcBef>
                <a:spcPts val="750"/>
              </a:spcBef>
              <a:spcAft>
                <a:spcPts val="600"/>
              </a:spcAft>
              <a:buClrTx/>
              <a:buSzTx/>
              <a:buFont typeface="Arial" panose="020B0604020202020204" pitchFamily="34" charset="0"/>
              <a:buNone/>
              <a:tabLst/>
              <a:defRPr/>
            </a:pPr>
            <a:r>
              <a:rPr lang="nl-NL" b="0" i="0" dirty="0">
                <a:solidFill>
                  <a:srgbClr val="545D7E"/>
                </a:solidFill>
                <a:effectLst/>
                <a:latin typeface="Google Sans"/>
              </a:rPr>
              <a:t>Met deze opdracht verwerken de leerlingen de lesstof. Ze maken deze opdracht individueel. </a:t>
            </a:r>
          </a:p>
          <a:p>
            <a:pPr algn="l">
              <a:lnSpc>
                <a:spcPts val="1650"/>
              </a:lnSpc>
              <a:spcBef>
                <a:spcPts val="750"/>
              </a:spcBef>
              <a:spcAft>
                <a:spcPts val="600"/>
              </a:spcAft>
              <a:buFont typeface="Arial" panose="020B0604020202020204" pitchFamily="34" charset="0"/>
              <a:buNone/>
            </a:pPr>
            <a:endParaRPr lang="nl-NL" b="0" i="0" dirty="0">
              <a:solidFill>
                <a:srgbClr val="545D7E"/>
              </a:solidFill>
              <a:effectLst/>
              <a:latin typeface="Google Sans"/>
            </a:endParaRPr>
          </a:p>
          <a:p>
            <a:pPr algn="l">
              <a:lnSpc>
                <a:spcPts val="1650"/>
              </a:lnSpc>
              <a:spcBef>
                <a:spcPts val="750"/>
              </a:spcBef>
              <a:spcAft>
                <a:spcPts val="600"/>
              </a:spcAft>
              <a:buFont typeface="Arial" panose="020B0604020202020204" pitchFamily="34" charset="0"/>
              <a:buNone/>
            </a:pPr>
            <a:r>
              <a:rPr lang="nl-NL" b="0" i="0" dirty="0">
                <a:solidFill>
                  <a:srgbClr val="545D7E"/>
                </a:solidFill>
                <a:effectLst/>
                <a:latin typeface="Google Sans"/>
              </a:rPr>
              <a:t>De fatbike is de laatste tijd enorm populair, vooral onder jongeren. De vraag is of deze populariteit een tijdelijke trend is of dat de fatbike een blijvend onderdeel van de Nederlandse fietscultuur wordt. We stonden uitgebreid stil bij de pluspunten, maar ook bij </a:t>
            </a:r>
            <a:r>
              <a:rPr lang="nl-NL" b="0" i="0" u="none" dirty="0">
                <a:solidFill>
                  <a:srgbClr val="545D7E"/>
                </a:solidFill>
                <a:effectLst/>
                <a:latin typeface="Google Sans"/>
              </a:rPr>
              <a:t>de problemen </a:t>
            </a:r>
            <a:r>
              <a:rPr lang="nl-NL" b="0" i="0" dirty="0">
                <a:solidFill>
                  <a:srgbClr val="545D7E"/>
                </a:solidFill>
                <a:effectLst/>
                <a:latin typeface="Google Sans"/>
              </a:rPr>
              <a:t>en welke oplossingen er voor die problemen zijn. Als afsluiting van de les en om de lesstof te verwerken, krijgen de leerlingen de opdracht om onder woorden te brengen hoe zij de toekomst van de fatbike zien. Daarbij kunnen zij gebruikmaken van de eigen ervaringen, de besproken ervaringen van andere leerlingen en de kennis die is opgedaan over de pluspunten, de problemen en de mogelijke oplossingen. Met deze eindopdracht kunnen de leerlingen op basis van hun eigen mening aangeven wat ze van de lesstof begrepen hebben.</a:t>
            </a:r>
          </a:p>
          <a:p>
            <a:pPr algn="l">
              <a:lnSpc>
                <a:spcPts val="1650"/>
              </a:lnSpc>
              <a:spcBef>
                <a:spcPts val="750"/>
              </a:spcBef>
              <a:spcAft>
                <a:spcPts val="600"/>
              </a:spcAft>
              <a:buFont typeface="Arial" panose="020B0604020202020204" pitchFamily="34" charset="0"/>
              <a:buNone/>
            </a:pPr>
            <a:endParaRPr lang="nl-NL" b="0" i="0" dirty="0">
              <a:solidFill>
                <a:srgbClr val="545D7E"/>
              </a:solidFill>
              <a:effectLst/>
              <a:latin typeface="Google Sans"/>
            </a:endParaRPr>
          </a:p>
          <a:p>
            <a:pPr algn="l">
              <a:lnSpc>
                <a:spcPts val="1650"/>
              </a:lnSpc>
              <a:spcBef>
                <a:spcPts val="750"/>
              </a:spcBef>
              <a:spcAft>
                <a:spcPts val="600"/>
              </a:spcAft>
              <a:buFont typeface="Arial" panose="020B0604020202020204" pitchFamily="34" charset="0"/>
              <a:buNone/>
            </a:pPr>
            <a:r>
              <a:rPr lang="nl-NL" b="1" i="0" dirty="0">
                <a:solidFill>
                  <a:srgbClr val="545D7E"/>
                </a:solidFill>
                <a:effectLst/>
                <a:latin typeface="Google Sans"/>
              </a:rPr>
              <a:t>Suggestie</a:t>
            </a:r>
          </a:p>
          <a:p>
            <a:r>
              <a:rPr lang="nl-NL" sz="1200" dirty="0">
                <a:solidFill>
                  <a:schemeClr val="bg1"/>
                </a:solidFill>
                <a:latin typeface="Avenir Next Condensed" panose="020B0506020202020204" pitchFamily="34" charset="0"/>
              </a:rPr>
              <a:t>Heb je leerlingen die een moeilijkere opdracht aankunnen, dan kan je ze ook vragen om bij hun antwoord in te gaan op de volgende onderwerpen:</a:t>
            </a:r>
          </a:p>
          <a:p>
            <a:pPr marL="457200" indent="-457200">
              <a:buFont typeface="Arial" panose="020B0604020202020204" pitchFamily="34" charset="0"/>
              <a:buChar char="•"/>
            </a:pPr>
            <a:r>
              <a:rPr lang="nl-NL" sz="1200" dirty="0">
                <a:solidFill>
                  <a:schemeClr val="bg1"/>
                </a:solidFill>
                <a:latin typeface="Avenir Next Condensed" panose="020B0506020202020204" pitchFamily="34" charset="0"/>
              </a:rPr>
              <a:t>verkeersveiligheid/gedrag bestuurders fatbikes</a:t>
            </a:r>
          </a:p>
          <a:p>
            <a:pPr marL="457200" indent="-457200">
              <a:buFont typeface="Arial" panose="020B0604020202020204" pitchFamily="34" charset="0"/>
              <a:buChar char="•"/>
            </a:pPr>
            <a:r>
              <a:rPr lang="nl-NL" sz="1200" dirty="0">
                <a:solidFill>
                  <a:schemeClr val="bg1"/>
                </a:solidFill>
                <a:latin typeface="Avenir Next Condensed" panose="020B0506020202020204" pitchFamily="34" charset="0"/>
              </a:rPr>
              <a:t>wetgeving/regels voor e-bikes of speciaal voor fatbikes</a:t>
            </a:r>
          </a:p>
          <a:p>
            <a:pPr marL="457200" indent="-457200">
              <a:buFont typeface="Arial" panose="020B0604020202020204" pitchFamily="34" charset="0"/>
              <a:buChar char="•"/>
            </a:pPr>
            <a:r>
              <a:rPr lang="nl-NL" sz="1200" dirty="0">
                <a:solidFill>
                  <a:schemeClr val="bg1"/>
                </a:solidFill>
                <a:latin typeface="Avenir Next Condensed" panose="020B0506020202020204" pitchFamily="34" charset="0"/>
              </a:rPr>
              <a:t>handhaving/rol van de overheid + politie</a:t>
            </a:r>
          </a:p>
          <a:p>
            <a:pPr marL="457200" indent="-457200">
              <a:buFont typeface="Arial" panose="020B0604020202020204" pitchFamily="34" charset="0"/>
              <a:buChar char="•"/>
            </a:pPr>
            <a:r>
              <a:rPr lang="nl-NL" sz="1200" dirty="0">
                <a:solidFill>
                  <a:schemeClr val="bg1"/>
                </a:solidFill>
                <a:latin typeface="Avenir Next Condensed" panose="020B0506020202020204" pitchFamily="34" charset="0"/>
              </a:rPr>
              <a:t>imago/hoe de fatbike een positieve uitstraling kan krijgen</a:t>
            </a:r>
            <a:r>
              <a:rPr lang="nl-NL" sz="1200" dirty="0">
                <a:latin typeface="Avenir Next Condensed" panose="020B0506020202020204" pitchFamily="34" charset="0"/>
              </a:rPr>
              <a:t> </a:t>
            </a:r>
          </a:p>
          <a:p>
            <a:pPr algn="l">
              <a:lnSpc>
                <a:spcPts val="1650"/>
              </a:lnSpc>
              <a:spcBef>
                <a:spcPts val="750"/>
              </a:spcBef>
              <a:spcAft>
                <a:spcPts val="600"/>
              </a:spcAft>
              <a:buFont typeface="Arial" panose="020B0604020202020204" pitchFamily="34" charset="0"/>
              <a:buNone/>
            </a:pPr>
            <a:endParaRPr lang="nl-NL" b="0" i="0" dirty="0">
              <a:solidFill>
                <a:srgbClr val="545D7E"/>
              </a:solidFill>
              <a:effectLst/>
              <a:latin typeface="Google Sans"/>
            </a:endParaRPr>
          </a:p>
          <a:p>
            <a:pPr algn="l">
              <a:lnSpc>
                <a:spcPts val="1650"/>
              </a:lnSpc>
              <a:spcBef>
                <a:spcPts val="750"/>
              </a:spcBef>
              <a:spcAft>
                <a:spcPts val="600"/>
              </a:spcAft>
              <a:buFont typeface="Arial" panose="020B0604020202020204" pitchFamily="34" charset="0"/>
              <a:buNone/>
            </a:pPr>
            <a:endParaRPr lang="nl-NL" b="0" i="0" dirty="0">
              <a:solidFill>
                <a:srgbClr val="545D7E"/>
              </a:solidFill>
              <a:effectLst/>
              <a:latin typeface="Google Sans"/>
            </a:endParaRPr>
          </a:p>
        </p:txBody>
      </p:sp>
      <p:sp>
        <p:nvSpPr>
          <p:cNvPr id="4" name="Tijdelijke aanduiding voor dianummer 3">
            <a:extLst>
              <a:ext uri="{FF2B5EF4-FFF2-40B4-BE49-F238E27FC236}">
                <a16:creationId xmlns:a16="http://schemas.microsoft.com/office/drawing/2014/main" id="{2FE943D1-9860-D61C-B457-EB03BDFC1E32}"/>
              </a:ext>
            </a:extLst>
          </p:cNvPr>
          <p:cNvSpPr>
            <a:spLocks noGrp="1"/>
          </p:cNvSpPr>
          <p:nvPr>
            <p:ph type="sldNum" sz="quarter" idx="5"/>
          </p:nvPr>
        </p:nvSpPr>
        <p:spPr/>
        <p:txBody>
          <a:bodyPr/>
          <a:lstStyle/>
          <a:p>
            <a:fld id="{A88573FD-FB8A-2940-B287-5713C5DA48E5}" type="slidenum">
              <a:rPr lang="nl-NL" smtClean="0"/>
              <a:t>18</a:t>
            </a:fld>
            <a:endParaRPr lang="nl-NL"/>
          </a:p>
        </p:txBody>
      </p:sp>
    </p:spTree>
    <p:extLst>
      <p:ext uri="{BB962C8B-B14F-4D97-AF65-F5344CB8AC3E}">
        <p14:creationId xmlns:p14="http://schemas.microsoft.com/office/powerpoint/2010/main" val="2777256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7D48-70E0-F267-B3FE-79BD712BD4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A017B2-DAEA-1A19-D1BA-16B35843FD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5A2409-C2B8-4EBA-E953-9DB1DCC443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35237A8-0AF0-6862-1294-7312BCCE448E}"/>
              </a:ext>
            </a:extLst>
          </p:cNvPr>
          <p:cNvSpPr>
            <a:spLocks noGrp="1"/>
          </p:cNvSpPr>
          <p:nvPr>
            <p:ph type="sldNum" sz="quarter" idx="5"/>
          </p:nvPr>
        </p:nvSpPr>
        <p:spPr/>
        <p:txBody>
          <a:bodyPr/>
          <a:lstStyle/>
          <a:p>
            <a:fld id="{A88573FD-FB8A-2940-B287-5713C5DA48E5}" type="slidenum">
              <a:rPr lang="nl-NL" smtClean="0"/>
              <a:t>19</a:t>
            </a:fld>
            <a:endParaRPr lang="nl-NL"/>
          </a:p>
        </p:txBody>
      </p:sp>
    </p:spTree>
    <p:extLst>
      <p:ext uri="{BB962C8B-B14F-4D97-AF65-F5344CB8AC3E}">
        <p14:creationId xmlns:p14="http://schemas.microsoft.com/office/powerpoint/2010/main" val="412440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Leerlingen vinden het fijn als ze weten waar de les over gaat. In het kort staan hier de belangrijkste onderwerpen genoemd die achter elkaar aan bod komen. We willen niet meteen het waarschuwend vingertje opsteken. De fatbike is populair onder jongeren. Leerlingen vertellen eerst waar ze zelf op rijden en welke ervaringen ze met fatbikes hebben. Daarna staan we stil bij de pluspunten van de fatbike. Want die zijn er ook! We activeren zo de betrokkenheid en voorkennis. Daarna gaan we in op de problemen rondom fatbikes en kritiek op de bestuurders ervan. In de klas benoemen de leerlingen zelf de problemen en de oplossingen (kennis verwerven en mening vormen). De les eindigt met een opdracht waarbij het toepassen van het geleerde centraal staat.  </a:t>
            </a:r>
          </a:p>
          <a:p>
            <a:endParaRPr lang="nl-NL" dirty="0"/>
          </a:p>
        </p:txBody>
      </p:sp>
      <p:sp>
        <p:nvSpPr>
          <p:cNvPr id="4" name="Tijdelijke aanduiding voor dianummer 3"/>
          <p:cNvSpPr>
            <a:spLocks noGrp="1"/>
          </p:cNvSpPr>
          <p:nvPr>
            <p:ph type="sldNum" sz="quarter" idx="5"/>
          </p:nvPr>
        </p:nvSpPr>
        <p:spPr/>
        <p:txBody>
          <a:bodyPr/>
          <a:lstStyle/>
          <a:p>
            <a:fld id="{A88573FD-FB8A-2940-B287-5713C5DA48E5}" type="slidenum">
              <a:rPr lang="nl-NL" smtClean="0"/>
              <a:t>2</a:t>
            </a:fld>
            <a:endParaRPr lang="nl-NL"/>
          </a:p>
        </p:txBody>
      </p:sp>
    </p:spTree>
    <p:extLst>
      <p:ext uri="{BB962C8B-B14F-4D97-AF65-F5344CB8AC3E}">
        <p14:creationId xmlns:p14="http://schemas.microsoft.com/office/powerpoint/2010/main" val="282770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7D48-70E0-F267-B3FE-79BD712BD4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A017B2-DAEA-1A19-D1BA-16B35843FD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5A2409-C2B8-4EBA-E953-9DB1DCC443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35237A8-0AF0-6862-1294-7312BCCE448E}"/>
              </a:ext>
            </a:extLst>
          </p:cNvPr>
          <p:cNvSpPr>
            <a:spLocks noGrp="1"/>
          </p:cNvSpPr>
          <p:nvPr>
            <p:ph type="sldNum" sz="quarter" idx="5"/>
          </p:nvPr>
        </p:nvSpPr>
        <p:spPr/>
        <p:txBody>
          <a:bodyPr/>
          <a:lstStyle/>
          <a:p>
            <a:fld id="{A88573FD-FB8A-2940-B287-5713C5DA48E5}" type="slidenum">
              <a:rPr lang="nl-NL" smtClean="0"/>
              <a:t>20</a:t>
            </a:fld>
            <a:endParaRPr lang="nl-NL"/>
          </a:p>
        </p:txBody>
      </p:sp>
    </p:spTree>
    <p:extLst>
      <p:ext uri="{BB962C8B-B14F-4D97-AF65-F5344CB8AC3E}">
        <p14:creationId xmlns:p14="http://schemas.microsoft.com/office/powerpoint/2010/main" val="105336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7D48-70E0-F267-B3FE-79BD712BD4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A017B2-DAEA-1A19-D1BA-16B35843FD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5A2409-C2B8-4EBA-E953-9DB1DCC443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35237A8-0AF0-6862-1294-7312BCCE448E}"/>
              </a:ext>
            </a:extLst>
          </p:cNvPr>
          <p:cNvSpPr>
            <a:spLocks noGrp="1"/>
          </p:cNvSpPr>
          <p:nvPr>
            <p:ph type="sldNum" sz="quarter" idx="5"/>
          </p:nvPr>
        </p:nvSpPr>
        <p:spPr/>
        <p:txBody>
          <a:bodyPr/>
          <a:lstStyle/>
          <a:p>
            <a:fld id="{A88573FD-FB8A-2940-B287-5713C5DA48E5}" type="slidenum">
              <a:rPr lang="nl-NL" smtClean="0"/>
              <a:t>21</a:t>
            </a:fld>
            <a:endParaRPr lang="nl-NL"/>
          </a:p>
        </p:txBody>
      </p:sp>
    </p:spTree>
    <p:extLst>
      <p:ext uri="{BB962C8B-B14F-4D97-AF65-F5344CB8AC3E}">
        <p14:creationId xmlns:p14="http://schemas.microsoft.com/office/powerpoint/2010/main" val="336989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7D48-70E0-F267-B3FE-79BD712BD4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A017B2-DAEA-1A19-D1BA-16B35843FD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5A2409-C2B8-4EBA-E953-9DB1DCC443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35237A8-0AF0-6862-1294-7312BCCE448E}"/>
              </a:ext>
            </a:extLst>
          </p:cNvPr>
          <p:cNvSpPr>
            <a:spLocks noGrp="1"/>
          </p:cNvSpPr>
          <p:nvPr>
            <p:ph type="sldNum" sz="quarter" idx="5"/>
          </p:nvPr>
        </p:nvSpPr>
        <p:spPr/>
        <p:txBody>
          <a:bodyPr/>
          <a:lstStyle/>
          <a:p>
            <a:fld id="{A88573FD-FB8A-2940-B287-5713C5DA48E5}" type="slidenum">
              <a:rPr lang="nl-NL" smtClean="0"/>
              <a:t>22</a:t>
            </a:fld>
            <a:endParaRPr lang="nl-NL"/>
          </a:p>
        </p:txBody>
      </p:sp>
    </p:spTree>
    <p:extLst>
      <p:ext uri="{BB962C8B-B14F-4D97-AF65-F5344CB8AC3E}">
        <p14:creationId xmlns:p14="http://schemas.microsoft.com/office/powerpoint/2010/main" val="2773436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7D48-70E0-F267-B3FE-79BD712BD47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A017B2-DAEA-1A19-D1BA-16B35843FD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5A2409-C2B8-4EBA-E953-9DB1DCC4432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35237A8-0AF0-6862-1294-7312BCCE448E}"/>
              </a:ext>
            </a:extLst>
          </p:cNvPr>
          <p:cNvSpPr>
            <a:spLocks noGrp="1"/>
          </p:cNvSpPr>
          <p:nvPr>
            <p:ph type="sldNum" sz="quarter" idx="5"/>
          </p:nvPr>
        </p:nvSpPr>
        <p:spPr/>
        <p:txBody>
          <a:bodyPr/>
          <a:lstStyle/>
          <a:p>
            <a:fld id="{A88573FD-FB8A-2940-B287-5713C5DA48E5}" type="slidenum">
              <a:rPr lang="nl-NL" smtClean="0"/>
              <a:t>23</a:t>
            </a:fld>
            <a:endParaRPr lang="nl-NL"/>
          </a:p>
        </p:txBody>
      </p:sp>
    </p:spTree>
    <p:extLst>
      <p:ext uri="{BB962C8B-B14F-4D97-AF65-F5344CB8AC3E}">
        <p14:creationId xmlns:p14="http://schemas.microsoft.com/office/powerpoint/2010/main" val="356674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7CD9-0E7A-52E8-A981-32C881A6CE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83BC1B-8AB6-8437-6BFD-7F513FCC9D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BB1EC2-6A43-49C0-3673-0608EA4AE9C6}"/>
              </a:ext>
            </a:extLst>
          </p:cNvPr>
          <p:cNvSpPr>
            <a:spLocks noGrp="1"/>
          </p:cNvSpPr>
          <p:nvPr>
            <p:ph type="body" idx="1"/>
          </p:nvPr>
        </p:nvSpPr>
        <p:spPr/>
        <p:txBody>
          <a:bodyPr/>
          <a:lstStyle/>
          <a:p>
            <a:r>
              <a:rPr lang="nl-NL" dirty="0"/>
              <a:t>Het is belangrijk eerst stil te staan bij de definities. Wat is een fatbike eigenlijk? En is een fatbike een vorm van een e-bike? Neem de leerlingen hier eerst in mee, zodat we allemaal hetzelfde beeld hebben van wat een fatbike is. En op basis van hetzelfde beeld gaan we in de les in op pluspunten, </a:t>
            </a:r>
            <a:r>
              <a:rPr lang="nl-NL" b="0" u="none" dirty="0"/>
              <a:t>problemen en oplossingen </a:t>
            </a:r>
            <a:r>
              <a:rPr lang="nl-NL" dirty="0"/>
              <a:t>voor de fatbike.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de wet is het makkelijk, de fatbike is een e-bike met dikke banden. En op een e-bike mag je rijden zonder leeftijdsbeperking en zonder speciaal rijbewijs. </a:t>
            </a:r>
            <a:r>
              <a:rPr lang="nl-NL" sz="1200" dirty="0">
                <a:solidFill>
                  <a:schemeClr val="bg1"/>
                </a:solidFill>
                <a:latin typeface="Avenir Next Condensed" panose="020B0506020202020204" pitchFamily="34" charset="0"/>
              </a:rPr>
              <a:t>Is de fatbike opgevoerd, dan gelden de eisen voor de bromfiets. Daarvoor gelden de volgende regels:</a:t>
            </a:r>
            <a:endParaRPr lang="nl-NL" dirty="0"/>
          </a:p>
          <a:p>
            <a:pPr marL="171450" indent="-171450">
              <a:buFont typeface="Arial" panose="020B0604020202020204" pitchFamily="34" charset="0"/>
              <a:buChar char="•"/>
            </a:pPr>
            <a:r>
              <a:rPr lang="nl-NL" dirty="0"/>
              <a:t>minimaal 16 jaar zijn</a:t>
            </a:r>
          </a:p>
          <a:p>
            <a:pPr marL="171450" indent="-171450">
              <a:buFont typeface="Arial" panose="020B0604020202020204" pitchFamily="34" charset="0"/>
              <a:buChar char="•"/>
            </a:pPr>
            <a:r>
              <a:rPr lang="nl-NL" dirty="0"/>
              <a:t>een bromfietsrijbewijs hebben</a:t>
            </a:r>
          </a:p>
          <a:p>
            <a:pPr marL="171450" indent="-171450">
              <a:buFont typeface="Arial" panose="020B0604020202020204" pitchFamily="34" charset="0"/>
              <a:buChar char="•"/>
            </a:pPr>
            <a:r>
              <a:rPr lang="nl-NL" dirty="0"/>
              <a:t>een goedgekeurde helm dragen</a:t>
            </a:r>
          </a:p>
          <a:p>
            <a:pPr marL="171450" indent="-171450">
              <a:buFont typeface="Arial" panose="020B0604020202020204" pitchFamily="34" charset="0"/>
              <a:buChar char="•"/>
            </a:pPr>
            <a:r>
              <a:rPr lang="nl-NL" dirty="0"/>
              <a:t>een wettelijke aansprakelijkheidsverzekering hebben</a:t>
            </a:r>
          </a:p>
          <a:p>
            <a:pPr marL="171450" indent="-171450">
              <a:buFont typeface="Arial" panose="020B0604020202020204" pitchFamily="34" charset="0"/>
              <a:buChar char="•"/>
            </a:pPr>
            <a:r>
              <a:rPr lang="nl-NL" dirty="0"/>
              <a:t>het kentekenbewijs hebben</a:t>
            </a:r>
          </a:p>
          <a:p>
            <a:pPr marL="171450" indent="-171450">
              <a:buFont typeface="Arial" panose="020B0604020202020204" pitchFamily="34" charset="0"/>
              <a:buChar char="•"/>
            </a:pPr>
            <a:r>
              <a:rPr lang="nl-NL" dirty="0"/>
              <a:t>niet op het fietspad rijden.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chemeClr val="bg1"/>
              </a:solidFill>
              <a:highlight>
                <a:srgbClr val="FFFF00"/>
              </a:highlight>
              <a:latin typeface="Avenir Next Condensed" panose="020B0506020202020204" pitchFamily="34" charset="0"/>
            </a:endParaRPr>
          </a:p>
          <a:p>
            <a:endParaRPr lang="nl-NL" dirty="0"/>
          </a:p>
          <a:p>
            <a:endParaRPr lang="nl-NL" dirty="0"/>
          </a:p>
        </p:txBody>
      </p:sp>
      <p:sp>
        <p:nvSpPr>
          <p:cNvPr id="4" name="Tijdelijke aanduiding voor dianummer 3">
            <a:extLst>
              <a:ext uri="{FF2B5EF4-FFF2-40B4-BE49-F238E27FC236}">
                <a16:creationId xmlns:a16="http://schemas.microsoft.com/office/drawing/2014/main" id="{8CDEEC8E-1787-BB97-89BC-26A7759FDE36}"/>
              </a:ext>
            </a:extLst>
          </p:cNvPr>
          <p:cNvSpPr>
            <a:spLocks noGrp="1"/>
          </p:cNvSpPr>
          <p:nvPr>
            <p:ph type="sldNum" sz="quarter" idx="5"/>
          </p:nvPr>
        </p:nvSpPr>
        <p:spPr/>
        <p:txBody>
          <a:bodyPr/>
          <a:lstStyle/>
          <a:p>
            <a:fld id="{A88573FD-FB8A-2940-B287-5713C5DA48E5}" type="slidenum">
              <a:rPr lang="nl-NL" smtClean="0"/>
              <a:t>3</a:t>
            </a:fld>
            <a:endParaRPr lang="nl-NL"/>
          </a:p>
        </p:txBody>
      </p:sp>
    </p:spTree>
    <p:extLst>
      <p:ext uri="{BB962C8B-B14F-4D97-AF65-F5344CB8AC3E}">
        <p14:creationId xmlns:p14="http://schemas.microsoft.com/office/powerpoint/2010/main" val="381557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C3DFE-9C87-21FB-DDD9-BA71CF72D51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EFA9F3-1062-60D7-D59C-B63B6EB5350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CB91B8-CECC-ACA1-9181-F0F633E833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praktijk zijn veel fatbikes illegale motorvoertuigen, want bijvoorbeeld opgevoerd. Je mag er volgens de wet niet meer mee de weg op. Maar dat gebeurt toch. Met allerlei gevolgen. Daar staan we deze les bij stil. </a:t>
            </a:r>
          </a:p>
        </p:txBody>
      </p:sp>
      <p:sp>
        <p:nvSpPr>
          <p:cNvPr id="4" name="Tijdelijke aanduiding voor dianummer 3">
            <a:extLst>
              <a:ext uri="{FF2B5EF4-FFF2-40B4-BE49-F238E27FC236}">
                <a16:creationId xmlns:a16="http://schemas.microsoft.com/office/drawing/2014/main" id="{EB1D1EA8-6A5C-5E64-312B-C4C3CCD47A12}"/>
              </a:ext>
            </a:extLst>
          </p:cNvPr>
          <p:cNvSpPr>
            <a:spLocks noGrp="1"/>
          </p:cNvSpPr>
          <p:nvPr>
            <p:ph type="sldNum" sz="quarter" idx="5"/>
          </p:nvPr>
        </p:nvSpPr>
        <p:spPr/>
        <p:txBody>
          <a:bodyPr/>
          <a:lstStyle/>
          <a:p>
            <a:fld id="{A88573FD-FB8A-2940-B287-5713C5DA48E5}" type="slidenum">
              <a:rPr lang="nl-NL" smtClean="0"/>
              <a:t>4</a:t>
            </a:fld>
            <a:endParaRPr lang="nl-NL"/>
          </a:p>
        </p:txBody>
      </p:sp>
    </p:spTree>
    <p:extLst>
      <p:ext uri="{BB962C8B-B14F-4D97-AF65-F5344CB8AC3E}">
        <p14:creationId xmlns:p14="http://schemas.microsoft.com/office/powerpoint/2010/main" val="283124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AA812-D1E5-9538-852F-E397C992AE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CDFFC0A-8A01-1B21-1DC9-E5CAB0B66C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D59DF95-A92D-26A5-3E17-4B063503BABD}"/>
              </a:ext>
            </a:extLst>
          </p:cNvPr>
          <p:cNvSpPr>
            <a:spLocks noGrp="1"/>
          </p:cNvSpPr>
          <p:nvPr>
            <p:ph type="body" idx="1"/>
          </p:nvPr>
        </p:nvSpPr>
        <p:spPr/>
        <p:txBody>
          <a:bodyPr/>
          <a:lstStyle/>
          <a:p>
            <a:r>
              <a:rPr lang="nl-NL" dirty="0"/>
              <a:t>In sommige klassen rijden heel veel leerlingen op een fatbike, in andere klassen rijden meer leerlingen op een gewone e-bike of een gewone fiets. En in de bovenbouw rijden leerlingen ook vaker op een scooter (bromfiets). Door middel van deze mini enquête wordt meteen duidelijk hoe de verdeling van vervoersmiddelen in de klas is.</a:t>
            </a:r>
          </a:p>
          <a:p>
            <a:r>
              <a:rPr lang="nl-NL" dirty="0"/>
              <a:t>Nadat duidelijk is hoe de verdeling is, vraag je aan de bezitters van fatbikes of de fatbike nog legaal is, en indien niet, waarom niet, wat is er aan veranderd?</a:t>
            </a:r>
          </a:p>
          <a:p>
            <a:r>
              <a:rPr lang="nl-NL" dirty="0"/>
              <a:t>En vraag aan de bezitters van fatbikes of ze vaak iemand achterop meenemen. Dit laatste omdat met het lange zadel de fatbike daar makkelijk toe uitnodigt. Vraag of het achterop hebben van iemand veel invloed heeft op de wegligging (vooral in bochten) en op de remweg. Uit testen van fatbikes blijkt dat op hogere (illegale) snelheden de stabiliteit snel afneemt. Dat verergert met iemand achterop.</a:t>
            </a:r>
          </a:p>
          <a:p>
            <a:endParaRPr lang="nl-NL" dirty="0"/>
          </a:p>
        </p:txBody>
      </p:sp>
      <p:sp>
        <p:nvSpPr>
          <p:cNvPr id="4" name="Tijdelijke aanduiding voor dianummer 3">
            <a:extLst>
              <a:ext uri="{FF2B5EF4-FFF2-40B4-BE49-F238E27FC236}">
                <a16:creationId xmlns:a16="http://schemas.microsoft.com/office/drawing/2014/main" id="{A313B569-59A3-03E0-A999-7C3211EFACD6}"/>
              </a:ext>
            </a:extLst>
          </p:cNvPr>
          <p:cNvSpPr>
            <a:spLocks noGrp="1"/>
          </p:cNvSpPr>
          <p:nvPr>
            <p:ph type="sldNum" sz="quarter" idx="5"/>
          </p:nvPr>
        </p:nvSpPr>
        <p:spPr/>
        <p:txBody>
          <a:bodyPr/>
          <a:lstStyle/>
          <a:p>
            <a:fld id="{A88573FD-FB8A-2940-B287-5713C5DA48E5}" type="slidenum">
              <a:rPr lang="nl-NL" smtClean="0"/>
              <a:t>5</a:t>
            </a:fld>
            <a:endParaRPr lang="nl-NL"/>
          </a:p>
        </p:txBody>
      </p:sp>
    </p:spTree>
    <p:extLst>
      <p:ext uri="{BB962C8B-B14F-4D97-AF65-F5344CB8AC3E}">
        <p14:creationId xmlns:p14="http://schemas.microsoft.com/office/powerpoint/2010/main" val="81009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594B8-DC69-B764-F003-7E18559BCE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DC2271F-CBF1-4B4D-A776-F4020BFC52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B5C207-B7B6-A3DE-66B8-DC07ED86E887}"/>
              </a:ext>
            </a:extLst>
          </p:cNvPr>
          <p:cNvSpPr>
            <a:spLocks noGrp="1"/>
          </p:cNvSpPr>
          <p:nvPr>
            <p:ph type="body" idx="1"/>
          </p:nvPr>
        </p:nvSpPr>
        <p:spPr/>
        <p:txBody>
          <a:bodyPr/>
          <a:lstStyle/>
          <a:p>
            <a:r>
              <a:rPr lang="nl-NL" dirty="0"/>
              <a:t>Meteen de problemen en de kritiek noemen, doet geen recht aan de pluspunten van de fatbikes. Ze zijn niet voor niks zo populair onder jongeren. Laat de leerlingen eerst de pluspunten noemen ten opzicht van de fiets en de ‘gewone e-bike’. De volgende dia laat 10 pluspunten zien.</a:t>
            </a:r>
            <a:endParaRPr lang="nl-NL" altLang="nl-NL" dirty="0"/>
          </a:p>
        </p:txBody>
      </p:sp>
      <p:sp>
        <p:nvSpPr>
          <p:cNvPr id="4" name="Tijdelijke aanduiding voor dianummer 3">
            <a:extLst>
              <a:ext uri="{FF2B5EF4-FFF2-40B4-BE49-F238E27FC236}">
                <a16:creationId xmlns:a16="http://schemas.microsoft.com/office/drawing/2014/main" id="{5C895B55-8A7A-8C7F-23AF-ECDF52818BCF}"/>
              </a:ext>
            </a:extLst>
          </p:cNvPr>
          <p:cNvSpPr>
            <a:spLocks noGrp="1"/>
          </p:cNvSpPr>
          <p:nvPr>
            <p:ph type="sldNum" sz="quarter" idx="5"/>
          </p:nvPr>
        </p:nvSpPr>
        <p:spPr/>
        <p:txBody>
          <a:bodyPr/>
          <a:lstStyle/>
          <a:p>
            <a:fld id="{A88573FD-FB8A-2940-B287-5713C5DA48E5}" type="slidenum">
              <a:rPr lang="nl-NL" smtClean="0"/>
              <a:t>6</a:t>
            </a:fld>
            <a:endParaRPr lang="nl-NL"/>
          </a:p>
        </p:txBody>
      </p:sp>
    </p:spTree>
    <p:extLst>
      <p:ext uri="{BB962C8B-B14F-4D97-AF65-F5344CB8AC3E}">
        <p14:creationId xmlns:p14="http://schemas.microsoft.com/office/powerpoint/2010/main" val="415099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F42D8-DC30-DD69-C361-CA3F625FA0A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8E0904C-7937-C354-2858-7FDFF3F8683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BC5325-4C4B-CD77-2AFE-62FC86BE2E3A}"/>
              </a:ext>
            </a:extLst>
          </p:cNvPr>
          <p:cNvSpPr>
            <a:spLocks noGrp="1"/>
          </p:cNvSpPr>
          <p:nvPr>
            <p:ph type="body" idx="1"/>
          </p:nvPr>
        </p:nvSpPr>
        <p:spPr/>
        <p:txBody>
          <a:bodyPr/>
          <a:lstStyle/>
          <a:p>
            <a:r>
              <a:rPr lang="nl-NL" altLang="nl-NL" dirty="0"/>
              <a:t>Neem deze pluspunten kort door, herkennen fatbike-bezitters die? Toevoegingen vanuit de klas? Vraag aan de leerlingen wat zij – op basis van dit overzicht – de drie belangrijkste pluspunten vinden. Noemen de leerlingen dan alleen pluspunten die ook voor ‘gewone e-bikes’ gelden of vooral pluspunten uit </a:t>
            </a:r>
            <a:r>
              <a:rPr lang="nl-NL" altLang="nl-NL"/>
              <a:t>de bovenste </a:t>
            </a:r>
            <a:r>
              <a:rPr lang="nl-NL" altLang="nl-NL" dirty="0" err="1"/>
              <a:t>bullets</a:t>
            </a:r>
            <a:r>
              <a:rPr lang="nl-NL" altLang="nl-NL" dirty="0"/>
              <a:t>? </a:t>
            </a:r>
          </a:p>
          <a:p>
            <a:pPr>
              <a:defRPr/>
            </a:pPr>
            <a:endParaRPr lang="nl-NL" altLang="nl-NL" dirty="0"/>
          </a:p>
          <a:p>
            <a:pPr marL="0" indent="0">
              <a:buFont typeface="Arial" panose="020B0604020202020204" pitchFamily="34" charset="0"/>
              <a:buNone/>
              <a:defRPr/>
            </a:pPr>
            <a:r>
              <a:rPr lang="nl-NL" altLang="nl-NL" b="1" dirty="0"/>
              <a:t>Achtergrondinformatie pluspunten</a:t>
            </a:r>
            <a:endParaRPr lang="nl-NL" altLang="nl-NL" b="1" u="sng" dirty="0"/>
          </a:p>
          <a:p>
            <a:pPr marL="171450" indent="-171450">
              <a:buFont typeface="Arial" panose="020B0604020202020204" pitchFamily="34" charset="0"/>
              <a:buChar char="•"/>
              <a:defRPr/>
            </a:pPr>
            <a:r>
              <a:rPr lang="nl-NL" altLang="nl-NL" dirty="0"/>
              <a:t>Bij normaal gebruik en legale snelheden heeft de fatbike meer comfort en grip dan een andere e-bike. </a:t>
            </a:r>
          </a:p>
          <a:p>
            <a:pPr marL="171450" indent="-171450">
              <a:buFont typeface="Arial" panose="020B0604020202020204" pitchFamily="34" charset="0"/>
              <a:buChar char="•"/>
              <a:defRPr/>
            </a:pPr>
            <a:r>
              <a:rPr lang="nl-NL" altLang="nl-NL" dirty="0"/>
              <a:t>Door de vering en de brede banden kan je ook </a:t>
            </a:r>
            <a:r>
              <a:rPr lang="nl-NL" altLang="nl-NL" dirty="0" err="1"/>
              <a:t>offroad</a:t>
            </a:r>
            <a:r>
              <a:rPr lang="nl-NL" altLang="nl-NL" dirty="0"/>
              <a:t> rijden.</a:t>
            </a:r>
          </a:p>
          <a:p>
            <a:pPr marL="171450" indent="-171450">
              <a:buFont typeface="Arial" panose="020B0604020202020204" pitchFamily="34" charset="0"/>
              <a:buChar char="•"/>
              <a:defRPr/>
            </a:pPr>
            <a:r>
              <a:rPr lang="nl-NL" altLang="nl-NL" dirty="0"/>
              <a:t>Door het lange zadel kan je makkelijk iemand achterop meenemen. Dat zie je dan ook vaak gebeuren. De fatbike is daarmee ‘sociaal’.</a:t>
            </a:r>
          </a:p>
          <a:p>
            <a:pPr marL="171450" indent="-171450">
              <a:buFont typeface="Arial" panose="020B0604020202020204" pitchFamily="34" charset="0"/>
              <a:buChar char="•"/>
              <a:defRPr/>
            </a:pPr>
            <a:r>
              <a:rPr lang="nl-NL" altLang="nl-NL" dirty="0"/>
              <a:t>Veel jongeren vinden de (zwarte) fatbikes er stoer uitzien, voor sommigen is het een soort statussymbool.</a:t>
            </a:r>
          </a:p>
          <a:p>
            <a:pPr marL="171450" indent="-171450">
              <a:buFont typeface="Arial" panose="020B0604020202020204" pitchFamily="34" charset="0"/>
              <a:buChar char="•"/>
              <a:defRPr/>
            </a:pPr>
            <a:r>
              <a:rPr lang="nl-NL" altLang="nl-NL" dirty="0">
                <a:solidFill>
                  <a:srgbClr val="FFFF00"/>
                </a:solidFill>
              </a:rPr>
              <a:t>Makkelijk op te voeren</a:t>
            </a:r>
            <a:r>
              <a:rPr lang="nl-NL" altLang="nl-NL" dirty="0"/>
              <a:t>. Dit is natuurlijk alleen voor de jongeren een pluspunt! Je mag met een fatbike op de openbare weg rijden als die een elektrische motor heeft met een maximaal vermogen van 250 watt en de trapondersteuning niet harder gaat dan 25 kilometer per uur. Je moet zelf trappen om ondersteuning te krijgen. De e-bike mag dus géén gashandel hebben. Opvoeren is simpel, vaak alleen door een andere code invoeren. </a:t>
            </a:r>
          </a:p>
          <a:p>
            <a:pPr marL="171450" indent="-171450">
              <a:buFont typeface="Arial" panose="020B0604020202020204" pitchFamily="34" charset="0"/>
              <a:buChar char="•"/>
              <a:defRPr/>
            </a:pPr>
            <a:r>
              <a:rPr lang="nl-NL" altLang="nl-NL" dirty="0"/>
              <a:t>Vaak goedkoper dan een gewone e-bikes. Het aanbod goede fatbikes is nog heel beperkt. Veel fatbikes komen uit China, hebben goedkope onderdelen. En daarin zit vooral het prijsverschil met elektrische fietsen.</a:t>
            </a:r>
          </a:p>
          <a:p>
            <a:pPr marL="171450" indent="-171450">
              <a:buFont typeface="Arial" panose="020B0604020202020204" pitchFamily="34" charset="0"/>
              <a:buChar char="•"/>
              <a:defRPr/>
            </a:pPr>
            <a:r>
              <a:rPr lang="nl-NL" altLang="nl-NL" dirty="0"/>
              <a:t>Er is geen leeftijdsgrens. Om op een bromfiets, scooter, speed-</a:t>
            </a:r>
            <a:r>
              <a:rPr lang="nl-NL" altLang="nl-NL" dirty="0" err="1"/>
              <a:t>pedelec</a:t>
            </a:r>
            <a:r>
              <a:rPr lang="nl-NL" altLang="nl-NL" dirty="0"/>
              <a:t>, snorfiets of brommobiel te mogen rijden, moet je minimaal 16 jaar oud zijn. </a:t>
            </a:r>
          </a:p>
          <a:p>
            <a:pPr marL="171450" indent="-171450">
              <a:buFont typeface="Arial" panose="020B0604020202020204" pitchFamily="34" charset="0"/>
              <a:buChar char="•"/>
              <a:defRPr/>
            </a:pPr>
            <a:r>
              <a:rPr lang="nl-NL" altLang="nl-NL" dirty="0"/>
              <a:t>Voor een elektrische fiets (e-bike) gelden dezelfde verkeersregels als voor een gewone fiets. Je hoeft geen rijbewijs te hebben voor een e-bike. Een elektrische fiets mag trapondersteuning hebben tot een snelheid van 25 kilometer per uur. Ook een fatbike is een elektrische fiets.</a:t>
            </a:r>
          </a:p>
          <a:p>
            <a:pPr marL="171450" indent="-171450">
              <a:buFont typeface="Arial" panose="020B0604020202020204" pitchFamily="34" charset="0"/>
              <a:buChar char="•"/>
              <a:defRPr/>
            </a:pPr>
            <a:r>
              <a:rPr lang="nl-NL" altLang="nl-NL" dirty="0"/>
              <a:t>Helm niet verplicht. De helmplicht die vanaf 1 januari 2023 voor snorfietsen geldt, maakte dat veel jongeren overstapten op een e-bike. Op een e-bike hoef je namelijk geen helm op. Het jaar na de invoering van de helmplicht daalde de verkoopcijfers van snorfietsen met 57%. En tussen 2024 en 2025 weer met 10%. Het aantal bromfietsen in Nederland is de afgelopen jaren wel toegenomen, ook onder oudere bezitters en bedrijven.</a:t>
            </a:r>
          </a:p>
        </p:txBody>
      </p:sp>
      <p:sp>
        <p:nvSpPr>
          <p:cNvPr id="4" name="Tijdelijke aanduiding voor dianummer 3">
            <a:extLst>
              <a:ext uri="{FF2B5EF4-FFF2-40B4-BE49-F238E27FC236}">
                <a16:creationId xmlns:a16="http://schemas.microsoft.com/office/drawing/2014/main" id="{DCBA403E-72F7-FEEB-90C2-45E1389D3382}"/>
              </a:ext>
            </a:extLst>
          </p:cNvPr>
          <p:cNvSpPr>
            <a:spLocks noGrp="1"/>
          </p:cNvSpPr>
          <p:nvPr>
            <p:ph type="sldNum" sz="quarter" idx="5"/>
          </p:nvPr>
        </p:nvSpPr>
        <p:spPr/>
        <p:txBody>
          <a:bodyPr/>
          <a:lstStyle/>
          <a:p>
            <a:fld id="{A88573FD-FB8A-2940-B287-5713C5DA48E5}" type="slidenum">
              <a:rPr lang="nl-NL" smtClean="0"/>
              <a:t>7</a:t>
            </a:fld>
            <a:endParaRPr lang="nl-NL"/>
          </a:p>
        </p:txBody>
      </p:sp>
    </p:spTree>
    <p:extLst>
      <p:ext uri="{BB962C8B-B14F-4D97-AF65-F5344CB8AC3E}">
        <p14:creationId xmlns:p14="http://schemas.microsoft.com/office/powerpoint/2010/main" val="125021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26D79-A3E6-8756-41CC-5FE20D742E2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3978DA-A414-C25C-2434-D4002A2441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BD72DA-0795-C0B8-53FF-7FCF42D3E123}"/>
              </a:ext>
            </a:extLst>
          </p:cNvPr>
          <p:cNvSpPr>
            <a:spLocks noGrp="1"/>
          </p:cNvSpPr>
          <p:nvPr>
            <p:ph type="body" idx="1"/>
          </p:nvPr>
        </p:nvSpPr>
        <p:spPr/>
        <p:txBody>
          <a:bodyPr/>
          <a:lstStyle/>
          <a:p>
            <a:r>
              <a:rPr lang="nl-NL" dirty="0"/>
              <a:t>Naast pluspunten zijn er ook problemen met de fatbike en hun bestuurders. De media staat er bol van.</a:t>
            </a:r>
            <a:endParaRPr lang="nl-NL" b="1" u="sng" dirty="0"/>
          </a:p>
          <a:p>
            <a:r>
              <a:rPr lang="nl-NL" dirty="0"/>
              <a:t>Laat de leerlingen eerst zelf voorbeelden noemen van problemen met de fatbike en hun bestuurders. Ga daar verder nog niet op in. Dat doe je bij de volgende dia’s.</a:t>
            </a:r>
          </a:p>
          <a:p>
            <a:endParaRPr lang="nl-NL" dirty="0"/>
          </a:p>
        </p:txBody>
      </p:sp>
      <p:sp>
        <p:nvSpPr>
          <p:cNvPr id="4" name="Tijdelijke aanduiding voor dianummer 3">
            <a:extLst>
              <a:ext uri="{FF2B5EF4-FFF2-40B4-BE49-F238E27FC236}">
                <a16:creationId xmlns:a16="http://schemas.microsoft.com/office/drawing/2014/main" id="{57AA201E-8570-6AD0-7ED0-75DEC5DC4473}"/>
              </a:ext>
            </a:extLst>
          </p:cNvPr>
          <p:cNvSpPr>
            <a:spLocks noGrp="1"/>
          </p:cNvSpPr>
          <p:nvPr>
            <p:ph type="sldNum" sz="quarter" idx="5"/>
          </p:nvPr>
        </p:nvSpPr>
        <p:spPr/>
        <p:txBody>
          <a:bodyPr/>
          <a:lstStyle/>
          <a:p>
            <a:fld id="{A88573FD-FB8A-2940-B287-5713C5DA48E5}" type="slidenum">
              <a:rPr lang="nl-NL" smtClean="0"/>
              <a:t>8</a:t>
            </a:fld>
            <a:endParaRPr lang="nl-NL"/>
          </a:p>
        </p:txBody>
      </p:sp>
    </p:spTree>
    <p:extLst>
      <p:ext uri="{BB962C8B-B14F-4D97-AF65-F5344CB8AC3E}">
        <p14:creationId xmlns:p14="http://schemas.microsoft.com/office/powerpoint/2010/main" val="195335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75AC-9126-2813-DD9C-0A21985888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DAB08B-1648-84F3-C733-E913B6CF577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6EE063D-1E8A-9DBF-74B7-E97C22EBF60E}"/>
              </a:ext>
            </a:extLst>
          </p:cNvPr>
          <p:cNvSpPr>
            <a:spLocks noGrp="1"/>
          </p:cNvSpPr>
          <p:nvPr>
            <p:ph type="body" idx="1"/>
          </p:nvPr>
        </p:nvSpPr>
        <p:spPr/>
        <p:txBody>
          <a:bodyPr/>
          <a:lstStyle/>
          <a:p>
            <a:r>
              <a:rPr lang="nl-NL" dirty="0"/>
              <a:t>De leerlingen noemden bij de vorige dia enkele problemen. De vele problemen die in de media worden genoemd, hebben betrekking op 3 categorieën:</a:t>
            </a:r>
          </a:p>
          <a:p>
            <a:pPr marL="228600" indent="-228600">
              <a:buFont typeface="+mj-lt"/>
              <a:buAutoNum type="arabicPeriod"/>
            </a:pPr>
            <a:r>
              <a:rPr lang="nl-NL" dirty="0"/>
              <a:t>Zijn de kenmerken van de fatbike het probleem?</a:t>
            </a:r>
          </a:p>
          <a:p>
            <a:pPr marL="228600" indent="-228600">
              <a:buFont typeface="+mj-lt"/>
              <a:buAutoNum type="arabicPeriod"/>
            </a:pPr>
            <a:r>
              <a:rPr lang="nl-NL" dirty="0"/>
              <a:t>Gaat het om hoe de fatbike wordt gebruikt?</a:t>
            </a:r>
          </a:p>
          <a:p>
            <a:pPr marL="228600" indent="-228600">
              <a:buFont typeface="+mj-lt"/>
              <a:buAutoNum type="arabicPeriod"/>
            </a:pPr>
            <a:r>
              <a:rPr lang="nl-NL" dirty="0"/>
              <a:t>Gaat het om wie de fatbike gebruikt?</a:t>
            </a:r>
          </a:p>
          <a:p>
            <a:pPr marL="228600" indent="-228600">
              <a:buFont typeface="+mj-lt"/>
              <a:buAutoNum type="arabicPeriod"/>
            </a:pPr>
            <a:endParaRPr lang="nl-NL" dirty="0"/>
          </a:p>
          <a:p>
            <a:pPr marL="0" indent="0">
              <a:buFont typeface="+mj-lt"/>
              <a:buNone/>
            </a:pPr>
            <a:r>
              <a:rPr lang="nl-NL" dirty="0"/>
              <a:t>In de volgende dia’s staan we bij deze categorieën stil. Want: “Pas als we weten welk probleem we moeten oplossen, kunnen we nadenken over welke maatregelen we het beste kunnen nemen.”</a:t>
            </a:r>
          </a:p>
          <a:p>
            <a:endParaRPr lang="nl-NL" dirty="0"/>
          </a:p>
        </p:txBody>
      </p:sp>
      <p:sp>
        <p:nvSpPr>
          <p:cNvPr id="4" name="Tijdelijke aanduiding voor dianummer 3">
            <a:extLst>
              <a:ext uri="{FF2B5EF4-FFF2-40B4-BE49-F238E27FC236}">
                <a16:creationId xmlns:a16="http://schemas.microsoft.com/office/drawing/2014/main" id="{01992471-5592-2883-D121-715CA95BC641}"/>
              </a:ext>
            </a:extLst>
          </p:cNvPr>
          <p:cNvSpPr>
            <a:spLocks noGrp="1"/>
          </p:cNvSpPr>
          <p:nvPr>
            <p:ph type="sldNum" sz="quarter" idx="5"/>
          </p:nvPr>
        </p:nvSpPr>
        <p:spPr/>
        <p:txBody>
          <a:bodyPr/>
          <a:lstStyle/>
          <a:p>
            <a:fld id="{A88573FD-FB8A-2940-B287-5713C5DA48E5}" type="slidenum">
              <a:rPr lang="nl-NL" smtClean="0"/>
              <a:t>9</a:t>
            </a:fld>
            <a:endParaRPr lang="nl-NL"/>
          </a:p>
        </p:txBody>
      </p:sp>
    </p:spTree>
    <p:extLst>
      <p:ext uri="{BB962C8B-B14F-4D97-AF65-F5344CB8AC3E}">
        <p14:creationId xmlns:p14="http://schemas.microsoft.com/office/powerpoint/2010/main" val="149203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9F8033-975C-F992-5875-6B5764BF49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4E698E-4002-6F5D-E1FF-140AED32A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FE3B1D5-8E46-E3F5-6E21-3AA8B4A4C1F7}"/>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5" name="Tijdelijke aanduiding voor voettekst 4">
            <a:extLst>
              <a:ext uri="{FF2B5EF4-FFF2-40B4-BE49-F238E27FC236}">
                <a16:creationId xmlns:a16="http://schemas.microsoft.com/office/drawing/2014/main" id="{8513076C-EE27-0971-8C26-8E90D665D2F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933140-13DB-5766-0E63-40A99C7BD8BF}"/>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96911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9E67B-477D-DF12-C87A-38FC77B1BD5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6D7CF0B-77D7-0F5A-06CD-9FC13E45255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BA4B5A-F4EC-69FA-3DBC-68F0838C6B0B}"/>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5" name="Tijdelijke aanduiding voor voettekst 4">
            <a:extLst>
              <a:ext uri="{FF2B5EF4-FFF2-40B4-BE49-F238E27FC236}">
                <a16:creationId xmlns:a16="http://schemas.microsoft.com/office/drawing/2014/main" id="{4E7DE63D-D04B-FF5D-4A42-4760909F4D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3A116F-CF60-70D3-9AA3-A02A894F14AD}"/>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22809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3F2E194-FC4A-A5FB-0668-F07DFB15551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B0C4E0-38B1-F9A4-135A-DC536EB397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12B2D8-02DA-BB4F-0A62-CD8EFAF168FA}"/>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5" name="Tijdelijke aanduiding voor voettekst 4">
            <a:extLst>
              <a:ext uri="{FF2B5EF4-FFF2-40B4-BE49-F238E27FC236}">
                <a16:creationId xmlns:a16="http://schemas.microsoft.com/office/drawing/2014/main" id="{C36D5E89-71E2-8827-A595-6A5EF33E15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8DB676-4B6C-F039-6581-C1D55D5BC1CC}"/>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200050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B454D-E856-AAC6-D774-650AAFD3306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ECC6A0F-82E3-F026-8072-6102941F4D8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0652C8-6688-9792-031A-65509E6DA96C}"/>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5" name="Tijdelijke aanduiding voor voettekst 4">
            <a:extLst>
              <a:ext uri="{FF2B5EF4-FFF2-40B4-BE49-F238E27FC236}">
                <a16:creationId xmlns:a16="http://schemas.microsoft.com/office/drawing/2014/main" id="{FC8AFC3A-2B9D-136B-ED74-1EDAF7A65C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123F3A-DB9D-AFFD-5CF4-AF5C9512690F}"/>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59016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A68E-6F6C-42C6-6225-63B49244EE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49AD95F-9CED-D963-3762-415A45442C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54EAE3B-91DC-D206-0FAE-014A53EBCA55}"/>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5" name="Tijdelijke aanduiding voor voettekst 4">
            <a:extLst>
              <a:ext uri="{FF2B5EF4-FFF2-40B4-BE49-F238E27FC236}">
                <a16:creationId xmlns:a16="http://schemas.microsoft.com/office/drawing/2014/main" id="{AC4847BF-7F58-BCA5-F218-FA5203727E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0B96D6-BB81-4A30-BCE4-0FDF21D7A22D}"/>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40352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69C16-66B7-3AF9-AE21-B059988434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AD36C89-F32A-3292-36DC-C60B113C7E7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5124CCF-02B7-5C2D-A479-91EE3BF9D86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4F2024C-83CB-EC9A-5CEC-E52DDC8D3A6D}"/>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6" name="Tijdelijke aanduiding voor voettekst 5">
            <a:extLst>
              <a:ext uri="{FF2B5EF4-FFF2-40B4-BE49-F238E27FC236}">
                <a16:creationId xmlns:a16="http://schemas.microsoft.com/office/drawing/2014/main" id="{7C1FD5AD-56B2-B58C-1C2F-C135987CFE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098AEF-FAE2-FC87-D2CD-ADC7DBF48CF8}"/>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12285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AB3AA-8991-EF6B-CBB1-C7E4900A79E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05EBA4-0A97-9706-4465-204A05674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2E0953D-F048-DD9E-2E22-667F18F401C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E7A0A24-5DE7-290A-B1C0-F659D957B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064174-BAE7-E2EF-FCC8-5B0EF13A042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FAC087-D5D3-23AC-0507-9EAECDD15154}"/>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8" name="Tijdelijke aanduiding voor voettekst 7">
            <a:extLst>
              <a:ext uri="{FF2B5EF4-FFF2-40B4-BE49-F238E27FC236}">
                <a16:creationId xmlns:a16="http://schemas.microsoft.com/office/drawing/2014/main" id="{8A9B29ED-59A4-201C-015F-B6184CA70BC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4E7F0F-D9F3-2BC7-4966-A44EA93B1D90}"/>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91476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00422-6604-C680-1547-5E163419BB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312261-84A1-2728-3030-3C26B56B652C}"/>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4" name="Tijdelijke aanduiding voor voettekst 3">
            <a:extLst>
              <a:ext uri="{FF2B5EF4-FFF2-40B4-BE49-F238E27FC236}">
                <a16:creationId xmlns:a16="http://schemas.microsoft.com/office/drawing/2014/main" id="{F2A8C3E2-9061-0931-1AFF-1EE1B85BFD5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0DB0639-42F4-0320-B992-3B0856F2AD35}"/>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327714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D5DE9E4-863C-F97A-B7E8-F19A7B3BEF51}"/>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3" name="Tijdelijke aanduiding voor voettekst 2">
            <a:extLst>
              <a:ext uri="{FF2B5EF4-FFF2-40B4-BE49-F238E27FC236}">
                <a16:creationId xmlns:a16="http://schemas.microsoft.com/office/drawing/2014/main" id="{18BCAD99-4E13-E432-5DFE-4642E0393D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E1E3BD1-AD86-4144-C1B7-265D83D96B0F}"/>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17307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D5138-F0E4-BD1F-F792-5F06B196444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E1FBC51-79B5-4708-DF6A-BC1DCB299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52E248C-4699-7589-785B-3855E6335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1E0F61-0CD9-3E95-E4E3-78D8F8EDB209}"/>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6" name="Tijdelijke aanduiding voor voettekst 5">
            <a:extLst>
              <a:ext uri="{FF2B5EF4-FFF2-40B4-BE49-F238E27FC236}">
                <a16:creationId xmlns:a16="http://schemas.microsoft.com/office/drawing/2014/main" id="{01DE3552-9787-9539-CA52-9C66C6A0B3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EEFFA82-1FED-E73F-D8DF-9AB88DE11631}"/>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255230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70AD2-A66B-57FC-8D8A-E1011D56A3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5E8B4D-65ED-C0B2-5C9A-EC630D176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01F1FB5-05DB-FD9A-1FB5-35D0D587C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F2E8B4-47CD-6617-63CD-3A9F0407F278}"/>
              </a:ext>
            </a:extLst>
          </p:cNvPr>
          <p:cNvSpPr>
            <a:spLocks noGrp="1"/>
          </p:cNvSpPr>
          <p:nvPr>
            <p:ph type="dt" sz="half" idx="10"/>
          </p:nvPr>
        </p:nvSpPr>
        <p:spPr/>
        <p:txBody>
          <a:bodyPr/>
          <a:lstStyle/>
          <a:p>
            <a:fld id="{BD55356C-B805-BC4D-BE72-76ADC17E5165}" type="datetimeFigureOut">
              <a:rPr lang="nl-NL" smtClean="0"/>
              <a:t>17-06-2025</a:t>
            </a:fld>
            <a:endParaRPr lang="nl-NL"/>
          </a:p>
        </p:txBody>
      </p:sp>
      <p:sp>
        <p:nvSpPr>
          <p:cNvPr id="6" name="Tijdelijke aanduiding voor voettekst 5">
            <a:extLst>
              <a:ext uri="{FF2B5EF4-FFF2-40B4-BE49-F238E27FC236}">
                <a16:creationId xmlns:a16="http://schemas.microsoft.com/office/drawing/2014/main" id="{874ECAD7-2FC4-2D1B-6E10-7EDB5F4A342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10C869-C365-A33B-BA47-A727CD10E804}"/>
              </a:ext>
            </a:extLst>
          </p:cNvPr>
          <p:cNvSpPr>
            <a:spLocks noGrp="1"/>
          </p:cNvSpPr>
          <p:nvPr>
            <p:ph type="sldNum" sz="quarter" idx="12"/>
          </p:nvPr>
        </p:nvSpPr>
        <p:spPr/>
        <p:txBody>
          <a:bodyPr/>
          <a:lstStyle/>
          <a:p>
            <a:fld id="{BBC61ADF-F86F-2D4A-8ABB-98BD5ABD9F69}" type="slidenum">
              <a:rPr lang="nl-NL" smtClean="0"/>
              <a:t>‹nr.›</a:t>
            </a:fld>
            <a:endParaRPr lang="nl-NL"/>
          </a:p>
        </p:txBody>
      </p:sp>
    </p:spTree>
    <p:extLst>
      <p:ext uri="{BB962C8B-B14F-4D97-AF65-F5344CB8AC3E}">
        <p14:creationId xmlns:p14="http://schemas.microsoft.com/office/powerpoint/2010/main" val="25099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A296"/>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CD08E8-5A66-AECF-932B-9C6591AA8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697367A-E810-5FF1-4BFF-39630AF6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5036B0-B781-4413-A609-8E6711975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55356C-B805-BC4D-BE72-76ADC17E5165}" type="datetimeFigureOut">
              <a:rPr lang="nl-NL" smtClean="0"/>
              <a:t>17-06-2025</a:t>
            </a:fld>
            <a:endParaRPr lang="nl-NL"/>
          </a:p>
        </p:txBody>
      </p:sp>
      <p:sp>
        <p:nvSpPr>
          <p:cNvPr id="5" name="Tijdelijke aanduiding voor voettekst 4">
            <a:extLst>
              <a:ext uri="{FF2B5EF4-FFF2-40B4-BE49-F238E27FC236}">
                <a16:creationId xmlns:a16="http://schemas.microsoft.com/office/drawing/2014/main" id="{F7CE91A8-32A1-E5EB-8617-94488CCEB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7E247ECF-B6B3-F263-463F-01CF6381A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C61ADF-F86F-2D4A-8ABB-98BD5ABD9F69}" type="slidenum">
              <a:rPr lang="nl-NL" smtClean="0"/>
              <a:t>‹nr.›</a:t>
            </a:fld>
            <a:endParaRPr lang="nl-NL"/>
          </a:p>
        </p:txBody>
      </p:sp>
    </p:spTree>
    <p:extLst>
      <p:ext uri="{BB962C8B-B14F-4D97-AF65-F5344CB8AC3E}">
        <p14:creationId xmlns:p14="http://schemas.microsoft.com/office/powerpoint/2010/main" val="262800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ZnKE8mo1hVQ?feature=oembed" TargetMode="External"/><Relationship Id="rId6" Type="http://schemas.openxmlformats.org/officeDocument/2006/relationships/image" Target="../media/image9.jpeg"/><Relationship Id="rId5" Type="http://schemas.openxmlformats.org/officeDocument/2006/relationships/hyperlink" Target="https://www.youtube.com/watch?v=ZnKE8mo1hVQ"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https://www.youtube.com/embed/3zOVYvrXJWE?feature=oembed" TargetMode="External"/><Relationship Id="rId6" Type="http://schemas.openxmlformats.org/officeDocument/2006/relationships/image" Target="../media/image10.jpeg"/><Relationship Id="rId5" Type="http://schemas.openxmlformats.org/officeDocument/2006/relationships/hyperlink" Target="https://www.youtube.com/watch?v=3zOVYvrXJWE"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BoY-UN6UQ2o?feature=oembed" TargetMode="External"/><Relationship Id="rId6" Type="http://schemas.openxmlformats.org/officeDocument/2006/relationships/image" Target="../media/image11.jpeg"/><Relationship Id="rId5" Type="http://schemas.openxmlformats.org/officeDocument/2006/relationships/hyperlink" Target="https://www.youtube.com/watch?v=BoY-UN6UQ2o"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https://www.youtube.com/embed/BW1N73MkHEk?feature=oembed" TargetMode="External"/><Relationship Id="rId6" Type="http://schemas.openxmlformats.org/officeDocument/2006/relationships/image" Target="../media/image12.jpeg"/><Relationship Id="rId5" Type="http://schemas.openxmlformats.org/officeDocument/2006/relationships/hyperlink" Target="https://www.youtube.com/watch?v=BW1N73MkHEk"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C427B8B-92CB-79A9-8B93-E3DCEBFA1BF8}"/>
              </a:ext>
            </a:extLst>
          </p:cNvPr>
          <p:cNvSpPr>
            <a:spLocks noGrp="1"/>
          </p:cNvSpPr>
          <p:nvPr>
            <p:ph type="subTitle" idx="1"/>
          </p:nvPr>
        </p:nvSpPr>
        <p:spPr/>
        <p:txBody>
          <a:bodyPr/>
          <a:lstStyle/>
          <a:p>
            <a:endParaRPr lang="nl-NL" dirty="0"/>
          </a:p>
        </p:txBody>
      </p:sp>
      <p:pic>
        <p:nvPicPr>
          <p:cNvPr id="4" name="Afbeelding 3" descr="Afbeelding met band, wiel, Landvoertuig, voertuig&#10;&#10;Door AI gegenereerde inhoud is mogelijk onjuist.">
            <a:extLst>
              <a:ext uri="{FF2B5EF4-FFF2-40B4-BE49-F238E27FC236}">
                <a16:creationId xmlns:a16="http://schemas.microsoft.com/office/drawing/2014/main" id="{D6ADEFA2-8335-DB94-DB40-569BCDFE3D0A}"/>
              </a:ext>
            </a:extLst>
          </p:cNvPr>
          <p:cNvPicPr>
            <a:picLocks noChangeAspect="1"/>
          </p:cNvPicPr>
          <p:nvPr/>
        </p:nvPicPr>
        <p:blipFill>
          <a:blip r:embed="rId3"/>
          <a:stretch>
            <a:fillRect/>
          </a:stretch>
        </p:blipFill>
        <p:spPr>
          <a:xfrm>
            <a:off x="-264028" y="-181356"/>
            <a:ext cx="12456027" cy="7220712"/>
          </a:xfrm>
          <a:prstGeom prst="rect">
            <a:avLst/>
          </a:prstGeom>
        </p:spPr>
      </p:pic>
      <p:pic>
        <p:nvPicPr>
          <p:cNvPr id="5" name="Afbeelding 4">
            <a:extLst>
              <a:ext uri="{FF2B5EF4-FFF2-40B4-BE49-F238E27FC236}">
                <a16:creationId xmlns:a16="http://schemas.microsoft.com/office/drawing/2014/main" id="{7AE5CC00-7984-64F5-3E21-099EB5C9D9DD}"/>
              </a:ext>
            </a:extLst>
          </p:cNvPr>
          <p:cNvPicPr>
            <a:picLocks noChangeAspect="1"/>
          </p:cNvPicPr>
          <p:nvPr/>
        </p:nvPicPr>
        <p:blipFill>
          <a:blip r:embed="rId4"/>
          <a:stretch>
            <a:fillRect/>
          </a:stretch>
        </p:blipFill>
        <p:spPr>
          <a:xfrm>
            <a:off x="-264030" y="-181356"/>
            <a:ext cx="12456029" cy="7220712"/>
          </a:xfrm>
          <a:prstGeom prst="rect">
            <a:avLst/>
          </a:prstGeom>
        </p:spPr>
      </p:pic>
      <p:grpSp>
        <p:nvGrpSpPr>
          <p:cNvPr id="7" name="Groep 6">
            <a:extLst>
              <a:ext uri="{FF2B5EF4-FFF2-40B4-BE49-F238E27FC236}">
                <a16:creationId xmlns:a16="http://schemas.microsoft.com/office/drawing/2014/main" id="{E6E24C9B-2CEE-3F54-3D95-81F17E4F7999}"/>
              </a:ext>
            </a:extLst>
          </p:cNvPr>
          <p:cNvGrpSpPr/>
          <p:nvPr/>
        </p:nvGrpSpPr>
        <p:grpSpPr>
          <a:xfrm>
            <a:off x="9019267" y="-181356"/>
            <a:ext cx="3186180" cy="2277106"/>
            <a:chOff x="4382390" y="4578331"/>
            <a:chExt cx="3186180" cy="2277106"/>
          </a:xfrm>
        </p:grpSpPr>
        <p:sp>
          <p:nvSpPr>
            <p:cNvPr id="8" name="Afgeronde rechthoek 7">
              <a:extLst>
                <a:ext uri="{FF2B5EF4-FFF2-40B4-BE49-F238E27FC236}">
                  <a16:creationId xmlns:a16="http://schemas.microsoft.com/office/drawing/2014/main" id="{CC90B0B6-26AD-FAAF-4259-7FCC4F6D1A09}"/>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A30A7B80-077F-EC8E-0859-3D00CF2DB6E4}"/>
                </a:ext>
              </a:extLst>
            </p:cNvPr>
            <p:cNvPicPr>
              <a:picLocks noChangeAspect="1"/>
            </p:cNvPicPr>
            <p:nvPr/>
          </p:nvPicPr>
          <p:blipFill>
            <a:blip r:embed="rId5"/>
            <a:stretch>
              <a:fillRect/>
            </a:stretch>
          </p:blipFill>
          <p:spPr>
            <a:xfrm>
              <a:off x="4743580" y="4755529"/>
              <a:ext cx="2463800" cy="1930400"/>
            </a:xfrm>
            <a:prstGeom prst="rect">
              <a:avLst/>
            </a:prstGeom>
          </p:spPr>
        </p:pic>
      </p:grpSp>
      <p:pic>
        <p:nvPicPr>
          <p:cNvPr id="14" name="Afbeelding 13">
            <a:extLst>
              <a:ext uri="{FF2B5EF4-FFF2-40B4-BE49-F238E27FC236}">
                <a16:creationId xmlns:a16="http://schemas.microsoft.com/office/drawing/2014/main" id="{369078F7-EBE3-C516-15BC-36111020DE0D}"/>
              </a:ext>
            </a:extLst>
          </p:cNvPr>
          <p:cNvPicPr>
            <a:picLocks noChangeAspect="1"/>
          </p:cNvPicPr>
          <p:nvPr/>
        </p:nvPicPr>
        <p:blipFill>
          <a:blip r:embed="rId6"/>
          <a:stretch>
            <a:fillRect/>
          </a:stretch>
        </p:blipFill>
        <p:spPr>
          <a:xfrm>
            <a:off x="907881" y="3191894"/>
            <a:ext cx="1755484" cy="1203343"/>
          </a:xfrm>
          <a:prstGeom prst="rect">
            <a:avLst/>
          </a:prstGeom>
        </p:spPr>
      </p:pic>
      <p:sp>
        <p:nvSpPr>
          <p:cNvPr id="13" name="Tekstvak 12">
            <a:extLst>
              <a:ext uri="{FF2B5EF4-FFF2-40B4-BE49-F238E27FC236}">
                <a16:creationId xmlns:a16="http://schemas.microsoft.com/office/drawing/2014/main" id="{9B93405B-EDFB-4C65-A580-7F8E64924F5A}"/>
              </a:ext>
            </a:extLst>
          </p:cNvPr>
          <p:cNvSpPr txBox="1"/>
          <p:nvPr/>
        </p:nvSpPr>
        <p:spPr>
          <a:xfrm>
            <a:off x="1017749" y="1222124"/>
            <a:ext cx="10267187" cy="3939540"/>
          </a:xfrm>
          <a:prstGeom prst="rect">
            <a:avLst/>
          </a:prstGeom>
          <a:noFill/>
          <a:effectLst>
            <a:softEdge rad="88900"/>
          </a:effectLst>
        </p:spPr>
        <p:txBody>
          <a:bodyPr wrap="square" rtlCol="0">
            <a:spAutoFit/>
          </a:bodyPr>
          <a:lstStyle/>
          <a:p>
            <a:endParaRPr lang="nl-NL" sz="6600" dirty="0">
              <a:solidFill>
                <a:schemeClr val="bg1"/>
              </a:solidFill>
              <a:latin typeface="Block Berthold" panose="02000506020000020004" pitchFamily="2" charset="0"/>
            </a:endParaRPr>
          </a:p>
          <a:p>
            <a:endParaRPr lang="nl-NL" sz="6600" dirty="0">
              <a:solidFill>
                <a:schemeClr val="bg1"/>
              </a:solidFill>
              <a:latin typeface="Block Berthold" panose="02000506020000020004" pitchFamily="2" charset="0"/>
            </a:endParaRPr>
          </a:p>
          <a:p>
            <a:r>
              <a:rPr lang="nl-NL" sz="6600" dirty="0">
                <a:solidFill>
                  <a:schemeClr val="bg1"/>
                </a:solidFill>
                <a:latin typeface="Calibri" panose="020F0502020204030204" pitchFamily="34" charset="0"/>
                <a:cs typeface="Calibri" panose="020F0502020204030204" pitchFamily="34" charset="0"/>
              </a:rPr>
              <a:t>EEN les over fatbikes</a:t>
            </a:r>
          </a:p>
          <a:p>
            <a:endParaRPr lang="nl-NL" sz="1600" dirty="0">
              <a:solidFill>
                <a:schemeClr val="bg1"/>
              </a:solidFill>
              <a:latin typeface="Block Berthold" panose="02000506020000020004" pitchFamily="2" charset="0"/>
            </a:endParaRPr>
          </a:p>
          <a:p>
            <a:r>
              <a:rPr lang="nl-NL" sz="3600" dirty="0">
                <a:solidFill>
                  <a:schemeClr val="bg1"/>
                </a:solidFill>
                <a:latin typeface="Calibri" panose="020F0502020204030204" pitchFamily="34" charset="0"/>
                <a:cs typeface="Calibri" panose="020F0502020204030204" pitchFamily="34" charset="0"/>
              </a:rPr>
              <a:t>Is het een rage die overwaait of is het een blijvertje?</a:t>
            </a:r>
          </a:p>
        </p:txBody>
      </p:sp>
    </p:spTree>
    <p:extLst>
      <p:ext uri="{BB962C8B-B14F-4D97-AF65-F5344CB8AC3E}">
        <p14:creationId xmlns:p14="http://schemas.microsoft.com/office/powerpoint/2010/main" val="125910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513F-D4C0-DDB7-ADEF-302C918C5002}"/>
            </a:ext>
          </a:extLst>
        </p:cNvPr>
        <p:cNvGrpSpPr/>
        <p:nvPr/>
      </p:nvGrpSpPr>
      <p:grpSpPr>
        <a:xfrm>
          <a:off x="0" y="0"/>
          <a:ext cx="0" cy="0"/>
          <a:chOff x="0" y="0"/>
          <a:chExt cx="0" cy="0"/>
        </a:xfrm>
      </p:grpSpPr>
      <p:pic>
        <p:nvPicPr>
          <p:cNvPr id="4" name="Afbeelding 3" descr="Afbeelding met wiel, band, Landvoertuig, voertuig&#10;&#10;Door AI gegenereerde inhoud is mogelijk onjuist.">
            <a:extLst>
              <a:ext uri="{FF2B5EF4-FFF2-40B4-BE49-F238E27FC236}">
                <a16:creationId xmlns:a16="http://schemas.microsoft.com/office/drawing/2014/main" id="{78378C06-DEA6-F683-5886-57D8F3C7296A}"/>
              </a:ext>
            </a:extLst>
          </p:cNvPr>
          <p:cNvPicPr>
            <a:picLocks noChangeAspect="1"/>
          </p:cNvPicPr>
          <p:nvPr/>
        </p:nvPicPr>
        <p:blipFill>
          <a:blip r:embed="rId3"/>
          <a:stretch>
            <a:fillRect/>
          </a:stretch>
        </p:blipFill>
        <p:spPr>
          <a:xfrm>
            <a:off x="6096000" y="-5992"/>
            <a:ext cx="6109451" cy="6860375"/>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50800" sx="1000" sy="1000" algn="ctr" rotWithShape="0">
              <a:srgbClr val="000000"/>
            </a:outerShdw>
          </a:effectLst>
        </p:spPr>
      </p:pic>
      <p:pic>
        <p:nvPicPr>
          <p:cNvPr id="11" name="Afbeelding 10" descr="Afbeelding met band, buitenshuis, wiel, voertuig&#10;&#10;Door AI gegenereerde inhoud is mogelijk onjuist.">
            <a:extLst>
              <a:ext uri="{FF2B5EF4-FFF2-40B4-BE49-F238E27FC236}">
                <a16:creationId xmlns:a16="http://schemas.microsoft.com/office/drawing/2014/main" id="{B01956C5-CC62-F02D-2C4D-B91445DF8BEA}"/>
              </a:ext>
            </a:extLst>
          </p:cNvPr>
          <p:cNvPicPr>
            <a:picLocks noChangeAspect="1"/>
          </p:cNvPicPr>
          <p:nvPr/>
        </p:nvPicPr>
        <p:blipFill>
          <a:blip r:embed="rId4">
            <a:alphaModFix amt="24000"/>
          </a:blip>
          <a:stretch>
            <a:fillRect/>
          </a:stretch>
        </p:blipFill>
        <p:spPr>
          <a:xfrm>
            <a:off x="0" y="8367"/>
            <a:ext cx="6116142" cy="6858000"/>
          </a:xfrm>
          <a:prstGeom prst="rect">
            <a:avLst/>
          </a:prstGeom>
          <a:effectLst>
            <a:outerShdw blurRad="50800" dist="50800" dir="5400000" algn="ctr" rotWithShape="0">
              <a:srgbClr val="000000"/>
            </a:outerShdw>
          </a:effectLst>
        </p:spPr>
      </p:pic>
      <p:grpSp>
        <p:nvGrpSpPr>
          <p:cNvPr id="7" name="Groep 6">
            <a:extLst>
              <a:ext uri="{FF2B5EF4-FFF2-40B4-BE49-F238E27FC236}">
                <a16:creationId xmlns:a16="http://schemas.microsoft.com/office/drawing/2014/main" id="{C5DB5788-198D-057E-AA04-FF016278AA88}"/>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99929421-0AD2-00E5-29C4-EACE22607197}"/>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BB45C9AE-4E94-E0D5-4C4D-5C100BE690D5}"/>
                </a:ext>
              </a:extLst>
            </p:cNvPr>
            <p:cNvPicPr>
              <a:picLocks noChangeAspect="1"/>
            </p:cNvPicPr>
            <p:nvPr/>
          </p:nvPicPr>
          <p:blipFill>
            <a:blip r:embed="rId5"/>
            <a:stretch>
              <a:fillRect/>
            </a:stretch>
          </p:blipFill>
          <p:spPr>
            <a:xfrm>
              <a:off x="4743580" y="4755529"/>
              <a:ext cx="2463800" cy="1930400"/>
            </a:xfrm>
            <a:prstGeom prst="rect">
              <a:avLst/>
            </a:prstGeom>
          </p:spPr>
        </p:pic>
      </p:grpSp>
      <p:sp>
        <p:nvSpPr>
          <p:cNvPr id="5" name="Titel 1">
            <a:extLst>
              <a:ext uri="{FF2B5EF4-FFF2-40B4-BE49-F238E27FC236}">
                <a16:creationId xmlns:a16="http://schemas.microsoft.com/office/drawing/2014/main" id="{2B186F53-8622-A9E9-5ECA-75995D299A6B}"/>
              </a:ext>
            </a:extLst>
          </p:cNvPr>
          <p:cNvSpPr txBox="1">
            <a:spLocks/>
          </p:cNvSpPr>
          <p:nvPr/>
        </p:nvSpPr>
        <p:spPr>
          <a:xfrm>
            <a:off x="675361" y="622154"/>
            <a:ext cx="10515600" cy="10389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Zijn de kenmerken van de</a:t>
            </a:r>
          </a:p>
          <a:p>
            <a:pPr algn="l"/>
            <a:r>
              <a:rPr lang="nl-NL" sz="3600" b="1" dirty="0">
                <a:solidFill>
                  <a:schemeClr val="bg1"/>
                </a:solidFill>
                <a:latin typeface="Calibri" panose="020F0502020204030204" pitchFamily="34" charset="0"/>
                <a:cs typeface="Calibri" panose="020F0502020204030204" pitchFamily="34" charset="0"/>
              </a:rPr>
              <a:t>fatbike het probleem?</a:t>
            </a:r>
          </a:p>
        </p:txBody>
      </p:sp>
      <p:sp>
        <p:nvSpPr>
          <p:cNvPr id="6" name="Tekstvak 5">
            <a:extLst>
              <a:ext uri="{FF2B5EF4-FFF2-40B4-BE49-F238E27FC236}">
                <a16:creationId xmlns:a16="http://schemas.microsoft.com/office/drawing/2014/main" id="{7C08CFD6-929C-250B-DFE4-E570EF1052FE}"/>
              </a:ext>
            </a:extLst>
          </p:cNvPr>
          <p:cNvSpPr txBox="1"/>
          <p:nvPr/>
        </p:nvSpPr>
        <p:spPr>
          <a:xfrm>
            <a:off x="675361" y="2994741"/>
            <a:ext cx="6990568" cy="1200329"/>
          </a:xfrm>
          <a:prstGeom prst="rect">
            <a:avLst/>
          </a:prstGeom>
          <a:noFill/>
        </p:spPr>
        <p:txBody>
          <a:bodyPr wrap="square">
            <a:spAutoFit/>
          </a:bodyPr>
          <a:lstStyle/>
          <a:p>
            <a:r>
              <a:rPr lang="nl-NL" sz="3600" b="1" dirty="0">
                <a:solidFill>
                  <a:schemeClr val="bg1"/>
                </a:solidFill>
                <a:latin typeface="Calibri" panose="020F0502020204030204" pitchFamily="34" charset="0"/>
                <a:cs typeface="Calibri" panose="020F0502020204030204" pitchFamily="34" charset="0"/>
              </a:rPr>
              <a:t>Is er wat mis met </a:t>
            </a:r>
          </a:p>
          <a:p>
            <a:r>
              <a:rPr lang="nl-NL" sz="3600" b="1" dirty="0">
                <a:solidFill>
                  <a:schemeClr val="bg1"/>
                </a:solidFill>
                <a:latin typeface="Calibri" panose="020F0502020204030204" pitchFamily="34" charset="0"/>
                <a:cs typeface="Calibri" panose="020F0502020204030204" pitchFamily="34" charset="0"/>
              </a:rPr>
              <a:t>de fatbike zelf?</a:t>
            </a:r>
          </a:p>
        </p:txBody>
      </p:sp>
    </p:spTree>
    <p:extLst>
      <p:ext uri="{BB962C8B-B14F-4D97-AF65-F5344CB8AC3E}">
        <p14:creationId xmlns:p14="http://schemas.microsoft.com/office/powerpoint/2010/main" val="208046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E484-E014-582C-3544-BBC93F975815}"/>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CCC697C0-472E-5B60-44EC-2C8B95F59582}"/>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89068514-9DBF-11A6-DF58-E3E2D4A113A1}"/>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FA48ECD2-ED70-66E2-D129-8114BF17CBC3}"/>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73534896-FDC1-A7DA-E954-A34EED8A247D}"/>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Problemen met de </a:t>
            </a:r>
            <a:r>
              <a:rPr lang="nl-NL" sz="3600" b="1" dirty="0" err="1">
                <a:solidFill>
                  <a:schemeClr val="bg1"/>
                </a:solidFill>
                <a:latin typeface="Calibri" panose="020F0502020204030204" pitchFamily="34" charset="0"/>
                <a:cs typeface="Calibri" panose="020F0502020204030204" pitchFamily="34" charset="0"/>
              </a:rPr>
              <a:t>fatbike</a:t>
            </a:r>
            <a:r>
              <a:rPr lang="nl-NL" sz="3600" b="1" dirty="0">
                <a:solidFill>
                  <a:schemeClr val="bg1"/>
                </a:solidFill>
                <a:latin typeface="Calibri" panose="020F0502020204030204" pitchFamily="34" charset="0"/>
                <a:cs typeface="Calibri" panose="020F0502020204030204" pitchFamily="34" charset="0"/>
              </a:rPr>
              <a:t>-kenmerken</a:t>
            </a:r>
          </a:p>
        </p:txBody>
      </p:sp>
      <p:sp>
        <p:nvSpPr>
          <p:cNvPr id="10" name="Tekstvak 9">
            <a:extLst>
              <a:ext uri="{FF2B5EF4-FFF2-40B4-BE49-F238E27FC236}">
                <a16:creationId xmlns:a16="http://schemas.microsoft.com/office/drawing/2014/main" id="{786B34F4-CF3B-9F35-A31A-B53213EAD4F2}"/>
              </a:ext>
            </a:extLst>
          </p:cNvPr>
          <p:cNvSpPr txBox="1"/>
          <p:nvPr/>
        </p:nvSpPr>
        <p:spPr>
          <a:xfrm>
            <a:off x="675360" y="2101606"/>
            <a:ext cx="8456113" cy="3539430"/>
          </a:xfrm>
          <a:prstGeom prst="rect">
            <a:avLst/>
          </a:prstGeom>
          <a:noFill/>
        </p:spPr>
        <p:txBody>
          <a:bodyPr wrap="square">
            <a:spAutoFit/>
          </a:bodyPr>
          <a:lstStyle/>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Er worden ook goedkope fatbikes van slechte kwaliteit verkocht.</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Sommige fatbikes hebben een gashendel, zodat je niet hoeft mee te trappen om vooruit te komen. </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Fatbikes hebben vaak krachtigere motoren dan 250 watt, waardoor je snel kunt optrekken. </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Als de begrenzing eraf is gehaald, kan de fatbike veel harder dan 25 kilometer per uur.</a:t>
            </a:r>
          </a:p>
        </p:txBody>
      </p:sp>
    </p:spTree>
    <p:extLst>
      <p:ext uri="{BB962C8B-B14F-4D97-AF65-F5344CB8AC3E}">
        <p14:creationId xmlns:p14="http://schemas.microsoft.com/office/powerpoint/2010/main" val="94452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0EE3E-5A34-30C6-3A83-01054764A2D8}"/>
            </a:ext>
          </a:extLst>
        </p:cNvPr>
        <p:cNvGrpSpPr/>
        <p:nvPr/>
      </p:nvGrpSpPr>
      <p:grpSpPr>
        <a:xfrm>
          <a:off x="0" y="0"/>
          <a:ext cx="0" cy="0"/>
          <a:chOff x="0" y="0"/>
          <a:chExt cx="0" cy="0"/>
        </a:xfrm>
      </p:grpSpPr>
      <p:pic>
        <p:nvPicPr>
          <p:cNvPr id="3" name="Afbeelding 2" descr="Afbeelding met wiel, band, Landvoertuig, voertuig&#10;&#10;Door AI gegenereerde inhoud is mogelijk onjuist.">
            <a:extLst>
              <a:ext uri="{FF2B5EF4-FFF2-40B4-BE49-F238E27FC236}">
                <a16:creationId xmlns:a16="http://schemas.microsoft.com/office/drawing/2014/main" id="{F54B24A8-31F7-4246-6A43-B99DBDBA940A}"/>
              </a:ext>
            </a:extLst>
          </p:cNvPr>
          <p:cNvPicPr>
            <a:picLocks noChangeAspect="1"/>
          </p:cNvPicPr>
          <p:nvPr/>
        </p:nvPicPr>
        <p:blipFill>
          <a:blip r:embed="rId3">
            <a:alphaModFix amt="46000"/>
          </a:blip>
          <a:stretch>
            <a:fillRect/>
          </a:stretch>
        </p:blipFill>
        <p:spPr>
          <a:xfrm>
            <a:off x="6095999" y="0"/>
            <a:ext cx="6089305" cy="6860375"/>
          </a:xfrm>
          <a:prstGeom prst="rect">
            <a:avLst/>
          </a:prstGeom>
          <a:pattFill prst="pct10">
            <a:fgClr>
              <a:srgbClr val="23A296"/>
            </a:fgClr>
            <a:bgClr>
              <a:schemeClr val="bg1"/>
            </a:bgClr>
          </a:pattFill>
          <a:effectLst>
            <a:outerShdw dist="50800" sx="1000" sy="1000" algn="ctr" rotWithShape="0">
              <a:srgbClr val="000000"/>
            </a:outerShdw>
          </a:effectLst>
        </p:spPr>
      </p:pic>
      <p:grpSp>
        <p:nvGrpSpPr>
          <p:cNvPr id="7" name="Groep 6">
            <a:extLst>
              <a:ext uri="{FF2B5EF4-FFF2-40B4-BE49-F238E27FC236}">
                <a16:creationId xmlns:a16="http://schemas.microsoft.com/office/drawing/2014/main" id="{3B5E91DE-0BC5-9379-9147-D972E4085F44}"/>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C4E10917-74AA-1C65-0DF1-52D3A73F3848}"/>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24A4BDDB-32C1-3EE2-5718-10B42691E9A5}"/>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10" name="Tekstvak 9">
            <a:extLst>
              <a:ext uri="{FF2B5EF4-FFF2-40B4-BE49-F238E27FC236}">
                <a16:creationId xmlns:a16="http://schemas.microsoft.com/office/drawing/2014/main" id="{FDCAB5AB-B2DD-662B-ED52-2D84ED31388D}"/>
              </a:ext>
            </a:extLst>
          </p:cNvPr>
          <p:cNvSpPr txBox="1"/>
          <p:nvPr/>
        </p:nvSpPr>
        <p:spPr>
          <a:xfrm>
            <a:off x="675361" y="2101606"/>
            <a:ext cx="5420640" cy="1815882"/>
          </a:xfrm>
          <a:prstGeom prst="rect">
            <a:avLst/>
          </a:prstGeom>
          <a:noFill/>
        </p:spPr>
        <p:txBody>
          <a:bodyPr wrap="square">
            <a:spAutoFit/>
          </a:bodyPr>
          <a:lstStyle/>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Welke maatregelen kunnen het beste worden genomen om de problemen op te lossen?</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Wat kan JIJ doen?</a:t>
            </a:r>
          </a:p>
        </p:txBody>
      </p:sp>
    </p:spTree>
    <p:extLst>
      <p:ext uri="{BB962C8B-B14F-4D97-AF65-F5344CB8AC3E}">
        <p14:creationId xmlns:p14="http://schemas.microsoft.com/office/powerpoint/2010/main" val="100322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88B8-B8FF-6A80-FBB0-496D04DADB42}"/>
            </a:ext>
          </a:extLst>
        </p:cNvPr>
        <p:cNvGrpSpPr/>
        <p:nvPr/>
      </p:nvGrpSpPr>
      <p:grpSpPr>
        <a:xfrm>
          <a:off x="0" y="0"/>
          <a:ext cx="0" cy="0"/>
          <a:chOff x="0" y="0"/>
          <a:chExt cx="0" cy="0"/>
        </a:xfrm>
      </p:grpSpPr>
      <p:pic>
        <p:nvPicPr>
          <p:cNvPr id="4" name="Afbeelding 3" descr="Afbeelding met wiel, band, Landvoertuig, voertuig&#10;&#10;Door AI gegenereerde inhoud is mogelijk onjuist.">
            <a:extLst>
              <a:ext uri="{FF2B5EF4-FFF2-40B4-BE49-F238E27FC236}">
                <a16:creationId xmlns:a16="http://schemas.microsoft.com/office/drawing/2014/main" id="{78F36488-71EA-DD89-2538-F433FF20E93B}"/>
              </a:ext>
            </a:extLst>
          </p:cNvPr>
          <p:cNvPicPr>
            <a:picLocks noChangeAspect="1"/>
          </p:cNvPicPr>
          <p:nvPr/>
        </p:nvPicPr>
        <p:blipFill>
          <a:blip r:embed="rId3"/>
          <a:stretch>
            <a:fillRect/>
          </a:stretch>
        </p:blipFill>
        <p:spPr>
          <a:xfrm>
            <a:off x="6096000" y="-5992"/>
            <a:ext cx="6109451" cy="6860375"/>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50800" sx="1000" sy="1000" algn="ctr" rotWithShape="0">
              <a:srgbClr val="000000"/>
            </a:outerShdw>
          </a:effectLst>
        </p:spPr>
      </p:pic>
      <p:pic>
        <p:nvPicPr>
          <p:cNvPr id="11" name="Afbeelding 10" descr="Afbeelding met band, buitenshuis, wiel, voertuig&#10;&#10;Door AI gegenereerde inhoud is mogelijk onjuist.">
            <a:extLst>
              <a:ext uri="{FF2B5EF4-FFF2-40B4-BE49-F238E27FC236}">
                <a16:creationId xmlns:a16="http://schemas.microsoft.com/office/drawing/2014/main" id="{785440F6-E355-C0A3-217A-283C2081F7B2}"/>
              </a:ext>
            </a:extLst>
          </p:cNvPr>
          <p:cNvPicPr>
            <a:picLocks noChangeAspect="1"/>
          </p:cNvPicPr>
          <p:nvPr/>
        </p:nvPicPr>
        <p:blipFill>
          <a:blip r:embed="rId4">
            <a:alphaModFix amt="24000"/>
          </a:blip>
          <a:stretch>
            <a:fillRect/>
          </a:stretch>
        </p:blipFill>
        <p:spPr>
          <a:xfrm>
            <a:off x="0" y="8367"/>
            <a:ext cx="6116142" cy="6858000"/>
          </a:xfrm>
          <a:prstGeom prst="rect">
            <a:avLst/>
          </a:prstGeom>
          <a:effectLst>
            <a:outerShdw blurRad="50800" dist="50800" dir="5400000" algn="ctr" rotWithShape="0">
              <a:srgbClr val="000000"/>
            </a:outerShdw>
          </a:effectLst>
        </p:spPr>
      </p:pic>
      <p:grpSp>
        <p:nvGrpSpPr>
          <p:cNvPr id="7" name="Groep 6">
            <a:extLst>
              <a:ext uri="{FF2B5EF4-FFF2-40B4-BE49-F238E27FC236}">
                <a16:creationId xmlns:a16="http://schemas.microsoft.com/office/drawing/2014/main" id="{12C8B1E6-669D-679B-BC44-84DFB9629B3D}"/>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35AEAC52-C416-BA50-C674-09A81ABD0F09}"/>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1ECD2191-7697-1C16-2ECD-5B3A7C6FFCCD}"/>
                </a:ext>
              </a:extLst>
            </p:cNvPr>
            <p:cNvPicPr>
              <a:picLocks noChangeAspect="1"/>
            </p:cNvPicPr>
            <p:nvPr/>
          </p:nvPicPr>
          <p:blipFill>
            <a:blip r:embed="rId5"/>
            <a:stretch>
              <a:fillRect/>
            </a:stretch>
          </p:blipFill>
          <p:spPr>
            <a:xfrm>
              <a:off x="4743580" y="4755529"/>
              <a:ext cx="2463800" cy="1930400"/>
            </a:xfrm>
            <a:prstGeom prst="rect">
              <a:avLst/>
            </a:prstGeom>
          </p:spPr>
        </p:pic>
      </p:grpSp>
      <p:sp>
        <p:nvSpPr>
          <p:cNvPr id="5" name="Titel 1">
            <a:extLst>
              <a:ext uri="{FF2B5EF4-FFF2-40B4-BE49-F238E27FC236}">
                <a16:creationId xmlns:a16="http://schemas.microsoft.com/office/drawing/2014/main" id="{9DF84526-DA11-1CBB-A85E-C5419F0A4451}"/>
              </a:ext>
            </a:extLst>
          </p:cNvPr>
          <p:cNvSpPr txBox="1">
            <a:spLocks/>
          </p:cNvSpPr>
          <p:nvPr/>
        </p:nvSpPr>
        <p:spPr>
          <a:xfrm>
            <a:off x="675361" y="622154"/>
            <a:ext cx="10515600" cy="10389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Gaat het om hoe de fatbike </a:t>
            </a:r>
          </a:p>
          <a:p>
            <a:pPr algn="l"/>
            <a:r>
              <a:rPr lang="nl-NL" sz="3600" b="1" dirty="0">
                <a:solidFill>
                  <a:schemeClr val="bg1"/>
                </a:solidFill>
                <a:latin typeface="Calibri" panose="020F0502020204030204" pitchFamily="34" charset="0"/>
                <a:cs typeface="Calibri" panose="020F0502020204030204" pitchFamily="34" charset="0"/>
              </a:rPr>
              <a:t>wordt gebruikt? </a:t>
            </a:r>
          </a:p>
        </p:txBody>
      </p:sp>
    </p:spTree>
    <p:extLst>
      <p:ext uri="{BB962C8B-B14F-4D97-AF65-F5344CB8AC3E}">
        <p14:creationId xmlns:p14="http://schemas.microsoft.com/office/powerpoint/2010/main" val="657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ED4F-DA66-20B3-68C4-8AAA72DF380C}"/>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FB035189-51E8-8A30-B091-33D3A33FFD44}"/>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89766EC7-F1EF-4D81-BF1D-7361978567B4}"/>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22FCD945-1F3C-B79E-754F-5D7BE5864D7B}"/>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C4DF792B-6954-5762-88AF-7FB2BB80B28A}"/>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Problemen met het </a:t>
            </a:r>
            <a:r>
              <a:rPr lang="nl-NL" sz="3600" b="1" dirty="0" err="1">
                <a:solidFill>
                  <a:schemeClr val="bg1"/>
                </a:solidFill>
                <a:latin typeface="Calibri" panose="020F0502020204030204" pitchFamily="34" charset="0"/>
                <a:cs typeface="Calibri" panose="020F0502020204030204" pitchFamily="34" charset="0"/>
              </a:rPr>
              <a:t>fatbike</a:t>
            </a:r>
            <a:r>
              <a:rPr lang="nl-NL" sz="3600" b="1" dirty="0">
                <a:solidFill>
                  <a:schemeClr val="bg1"/>
                </a:solidFill>
                <a:latin typeface="Calibri" panose="020F0502020204030204" pitchFamily="34" charset="0"/>
                <a:cs typeface="Calibri" panose="020F0502020204030204" pitchFamily="34" charset="0"/>
              </a:rPr>
              <a:t>-gebruik</a:t>
            </a:r>
          </a:p>
        </p:txBody>
      </p:sp>
      <p:sp>
        <p:nvSpPr>
          <p:cNvPr id="10" name="Tekstvak 9">
            <a:extLst>
              <a:ext uri="{FF2B5EF4-FFF2-40B4-BE49-F238E27FC236}">
                <a16:creationId xmlns:a16="http://schemas.microsoft.com/office/drawing/2014/main" id="{D4CB929F-A94B-F233-FA85-EC7A8ACE385A}"/>
              </a:ext>
            </a:extLst>
          </p:cNvPr>
          <p:cNvSpPr txBox="1"/>
          <p:nvPr/>
        </p:nvSpPr>
        <p:spPr>
          <a:xfrm>
            <a:off x="675360" y="2101606"/>
            <a:ext cx="8519440" cy="4832092"/>
          </a:xfrm>
          <a:prstGeom prst="rect">
            <a:avLst/>
          </a:prstGeom>
          <a:noFill/>
        </p:spPr>
        <p:txBody>
          <a:bodyPr wrap="square">
            <a:spAutoFit/>
          </a:bodyPr>
          <a:lstStyle/>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Fatbikes worden heel vaak opgevoerd, gaan dus te snel. </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Asociaal rijden op fatbikes leidt tot een slecht imago van de fatbike.</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Door het lange zadel neemt de bestuurder vaak iemand mee achterop. </a:t>
            </a:r>
          </a:p>
          <a:p>
            <a:pPr marL="457200" indent="-457200">
              <a:buFont typeface="Arial" panose="020B0604020202020204" pitchFamily="34" charset="0"/>
              <a:buChar char="•"/>
            </a:pPr>
            <a:endParaRPr lang="nl-NL"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Welke maatregelen kunnen het beste worden genomen om de problemen op te lossen?</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Wat kan JIJ doen?</a:t>
            </a:r>
          </a:p>
          <a:p>
            <a:pPr marL="457200" indent="-457200">
              <a:buFont typeface="Arial" panose="020B0604020202020204" pitchFamily="34" charset="0"/>
              <a:buChar char="•"/>
            </a:pPr>
            <a:endParaRPr lang="nl-NL" sz="2800" dirty="0">
              <a:solidFill>
                <a:schemeClr val="bg1"/>
              </a:solidFill>
              <a:latin typeface="Avenir Next Condensed" panose="020B0506020202020204" pitchFamily="34" charset="0"/>
            </a:endParaRPr>
          </a:p>
        </p:txBody>
      </p:sp>
    </p:spTree>
    <p:extLst>
      <p:ext uri="{BB962C8B-B14F-4D97-AF65-F5344CB8AC3E}">
        <p14:creationId xmlns:p14="http://schemas.microsoft.com/office/powerpoint/2010/main" val="373072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62A26-7B63-8DC3-FFA5-ACF1DAE226FD}"/>
            </a:ext>
          </a:extLst>
        </p:cNvPr>
        <p:cNvGrpSpPr/>
        <p:nvPr/>
      </p:nvGrpSpPr>
      <p:grpSpPr>
        <a:xfrm>
          <a:off x="0" y="0"/>
          <a:ext cx="0" cy="0"/>
          <a:chOff x="0" y="0"/>
          <a:chExt cx="0" cy="0"/>
        </a:xfrm>
      </p:grpSpPr>
      <p:pic>
        <p:nvPicPr>
          <p:cNvPr id="4" name="Afbeelding 3" descr="Afbeelding met wiel, band, Landvoertuig, voertuig&#10;&#10;Door AI gegenereerde inhoud is mogelijk onjuist.">
            <a:extLst>
              <a:ext uri="{FF2B5EF4-FFF2-40B4-BE49-F238E27FC236}">
                <a16:creationId xmlns:a16="http://schemas.microsoft.com/office/drawing/2014/main" id="{608C343B-9B03-CBCB-CE92-4E54F248E326}"/>
              </a:ext>
            </a:extLst>
          </p:cNvPr>
          <p:cNvPicPr>
            <a:picLocks noChangeAspect="1"/>
          </p:cNvPicPr>
          <p:nvPr/>
        </p:nvPicPr>
        <p:blipFill>
          <a:blip r:embed="rId3"/>
          <a:stretch>
            <a:fillRect/>
          </a:stretch>
        </p:blipFill>
        <p:spPr>
          <a:xfrm>
            <a:off x="6096000" y="-5992"/>
            <a:ext cx="6109451" cy="6860375"/>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dist="50800" sx="1000" sy="1000" algn="ctr" rotWithShape="0">
              <a:srgbClr val="000000"/>
            </a:outerShdw>
          </a:effectLst>
        </p:spPr>
      </p:pic>
      <p:pic>
        <p:nvPicPr>
          <p:cNvPr id="11" name="Afbeelding 10" descr="Afbeelding met band, buitenshuis, wiel, voertuig&#10;&#10;Door AI gegenereerde inhoud is mogelijk onjuist.">
            <a:extLst>
              <a:ext uri="{FF2B5EF4-FFF2-40B4-BE49-F238E27FC236}">
                <a16:creationId xmlns:a16="http://schemas.microsoft.com/office/drawing/2014/main" id="{164817EC-3F91-CA13-4119-B5AA29489DF4}"/>
              </a:ext>
            </a:extLst>
          </p:cNvPr>
          <p:cNvPicPr>
            <a:picLocks noChangeAspect="1"/>
          </p:cNvPicPr>
          <p:nvPr/>
        </p:nvPicPr>
        <p:blipFill>
          <a:blip r:embed="rId4">
            <a:alphaModFix amt="24000"/>
          </a:blip>
          <a:stretch>
            <a:fillRect/>
          </a:stretch>
        </p:blipFill>
        <p:spPr>
          <a:xfrm>
            <a:off x="0" y="8367"/>
            <a:ext cx="6116142" cy="6858000"/>
          </a:xfrm>
          <a:prstGeom prst="rect">
            <a:avLst/>
          </a:prstGeom>
          <a:effectLst>
            <a:outerShdw blurRad="50800" dist="50800" dir="5400000" algn="ctr" rotWithShape="0">
              <a:srgbClr val="000000"/>
            </a:outerShdw>
          </a:effectLst>
        </p:spPr>
      </p:pic>
      <p:grpSp>
        <p:nvGrpSpPr>
          <p:cNvPr id="7" name="Groep 6">
            <a:extLst>
              <a:ext uri="{FF2B5EF4-FFF2-40B4-BE49-F238E27FC236}">
                <a16:creationId xmlns:a16="http://schemas.microsoft.com/office/drawing/2014/main" id="{01D87457-5758-4150-23F5-DEA80F2EFDB1}"/>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EB43FF7A-4982-FEC9-AEDB-6B9471F1CAFE}"/>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E5D9C5E5-DE9D-8B77-65D7-D7A9A30C1C4F}"/>
                </a:ext>
              </a:extLst>
            </p:cNvPr>
            <p:cNvPicPr>
              <a:picLocks noChangeAspect="1"/>
            </p:cNvPicPr>
            <p:nvPr/>
          </p:nvPicPr>
          <p:blipFill>
            <a:blip r:embed="rId5"/>
            <a:stretch>
              <a:fillRect/>
            </a:stretch>
          </p:blipFill>
          <p:spPr>
            <a:xfrm>
              <a:off x="4743580" y="4755529"/>
              <a:ext cx="2463800" cy="1930400"/>
            </a:xfrm>
            <a:prstGeom prst="rect">
              <a:avLst/>
            </a:prstGeom>
          </p:spPr>
        </p:pic>
      </p:grpSp>
      <p:sp>
        <p:nvSpPr>
          <p:cNvPr id="5" name="Titel 1">
            <a:extLst>
              <a:ext uri="{FF2B5EF4-FFF2-40B4-BE49-F238E27FC236}">
                <a16:creationId xmlns:a16="http://schemas.microsoft.com/office/drawing/2014/main" id="{2D605622-25A0-EF56-0BE3-C7B500D8C27C}"/>
              </a:ext>
            </a:extLst>
          </p:cNvPr>
          <p:cNvSpPr txBox="1">
            <a:spLocks/>
          </p:cNvSpPr>
          <p:nvPr/>
        </p:nvSpPr>
        <p:spPr>
          <a:xfrm>
            <a:off x="675361" y="622154"/>
            <a:ext cx="10515600" cy="10389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Gaat het om wie </a:t>
            </a:r>
          </a:p>
          <a:p>
            <a:pPr algn="l"/>
            <a:r>
              <a:rPr lang="nl-NL" sz="3600" b="1" dirty="0">
                <a:solidFill>
                  <a:schemeClr val="bg1"/>
                </a:solidFill>
                <a:latin typeface="Calibri" panose="020F0502020204030204" pitchFamily="34" charset="0"/>
                <a:cs typeface="Calibri" panose="020F0502020204030204" pitchFamily="34" charset="0"/>
              </a:rPr>
              <a:t>de fatbike gebruikt? </a:t>
            </a:r>
          </a:p>
        </p:txBody>
      </p:sp>
    </p:spTree>
    <p:extLst>
      <p:ext uri="{BB962C8B-B14F-4D97-AF65-F5344CB8AC3E}">
        <p14:creationId xmlns:p14="http://schemas.microsoft.com/office/powerpoint/2010/main" val="685291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A404A-7644-E78B-F5E1-B109E2FE7F6A}"/>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7DD9EA7D-ABB9-607B-5EFA-8CF6B5B28C5F}"/>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C7A199A8-4E47-FD91-52F8-B0F6EAA75C26}"/>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B3811B93-0576-673F-EC9F-ABE50A75A534}"/>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B22DB561-AED2-8E5E-5676-4B135F62CF1D}"/>
              </a:ext>
            </a:extLst>
          </p:cNvPr>
          <p:cNvSpPr txBox="1">
            <a:spLocks/>
          </p:cNvSpPr>
          <p:nvPr/>
        </p:nvSpPr>
        <p:spPr>
          <a:xfrm>
            <a:off x="675360" y="171206"/>
            <a:ext cx="10515600" cy="10446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Problemen met wie de fatbike gebruikt</a:t>
            </a:r>
          </a:p>
        </p:txBody>
      </p:sp>
      <p:sp>
        <p:nvSpPr>
          <p:cNvPr id="10" name="Tekstvak 9">
            <a:extLst>
              <a:ext uri="{FF2B5EF4-FFF2-40B4-BE49-F238E27FC236}">
                <a16:creationId xmlns:a16="http://schemas.microsoft.com/office/drawing/2014/main" id="{F87FBBC7-BF4D-0CF2-B7B4-B5764B031909}"/>
              </a:ext>
            </a:extLst>
          </p:cNvPr>
          <p:cNvSpPr txBox="1"/>
          <p:nvPr/>
        </p:nvSpPr>
        <p:spPr>
          <a:xfrm>
            <a:off x="552660" y="1393049"/>
            <a:ext cx="8578814" cy="4832092"/>
          </a:xfrm>
          <a:prstGeom prst="rect">
            <a:avLst/>
          </a:prstGeom>
          <a:noFill/>
        </p:spPr>
        <p:txBody>
          <a:bodyPr wrap="square">
            <a:spAutoFit/>
          </a:bodyPr>
          <a:lstStyle/>
          <a:p>
            <a:pPr marL="457200" lvl="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Meer dan de helft van de slachtoffers van fatbike-ongelukken zijn jongeren tussen de 10 en 14 jaar (bron: </a:t>
            </a:r>
            <a:r>
              <a:rPr lang="nl-NL" sz="2800" dirty="0" err="1">
                <a:solidFill>
                  <a:schemeClr val="bg1"/>
                </a:solidFill>
                <a:latin typeface="Calibri" panose="020F0502020204030204" pitchFamily="34" charset="0"/>
                <a:cs typeface="Calibri" panose="020F0502020204030204" pitchFamily="34" charset="0"/>
              </a:rPr>
              <a:t>VeiligheidNL</a:t>
            </a:r>
            <a:r>
              <a:rPr lang="nl-NL" sz="2800" dirty="0">
                <a:solidFill>
                  <a:schemeClr val="bg1"/>
                </a:solidFill>
                <a:latin typeface="Calibri" panose="020F0502020204030204" pitchFamily="34" charset="0"/>
                <a:cs typeface="Calibri" panose="020F0502020204030204" pitchFamily="34" charset="0"/>
              </a:rPr>
              <a:t>).</a:t>
            </a:r>
            <a:endParaRPr lang="en-US" sz="2800"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Zij hebben nog niet de nodige vaardigheden en het beoordelingsvermogen ontwikkeld om veilig te fietsen.</a:t>
            </a:r>
            <a:endParaRPr lang="en-US" sz="2800"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Ze zijn onvoldoende in staat om risico’s goed in te schatten.</a:t>
            </a:r>
            <a:endParaRPr lang="en-US" sz="2800"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Fatbikes zijn meestal groter en zwaarder dan gewone fietsen, wat ze moeilijk te hanteren maakt voor hen. </a:t>
            </a:r>
            <a:endParaRPr lang="en-US" sz="2800"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Deze groep bestuurders zijn vaak afgeleid door elkaar wanneer ze samen op een fatbike zitten.</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14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74AC6-3E6E-77E2-D912-0741F13EB282}"/>
            </a:ext>
          </a:extLst>
        </p:cNvPr>
        <p:cNvGrpSpPr/>
        <p:nvPr/>
      </p:nvGrpSpPr>
      <p:grpSpPr>
        <a:xfrm>
          <a:off x="0" y="0"/>
          <a:ext cx="0" cy="0"/>
          <a:chOff x="0" y="0"/>
          <a:chExt cx="0" cy="0"/>
        </a:xfrm>
      </p:grpSpPr>
      <p:pic>
        <p:nvPicPr>
          <p:cNvPr id="3" name="Afbeelding 2" descr="Afbeelding met wiel, band, Landvoertuig, voertuig&#10;&#10;Door AI gegenereerde inhoud is mogelijk onjuist.">
            <a:extLst>
              <a:ext uri="{FF2B5EF4-FFF2-40B4-BE49-F238E27FC236}">
                <a16:creationId xmlns:a16="http://schemas.microsoft.com/office/drawing/2014/main" id="{2A102CF6-483C-3B7E-B5D3-FB66C510448B}"/>
              </a:ext>
            </a:extLst>
          </p:cNvPr>
          <p:cNvPicPr>
            <a:picLocks noChangeAspect="1"/>
          </p:cNvPicPr>
          <p:nvPr/>
        </p:nvPicPr>
        <p:blipFill>
          <a:blip r:embed="rId3">
            <a:alphaModFix amt="46000"/>
          </a:blip>
          <a:stretch>
            <a:fillRect/>
          </a:stretch>
        </p:blipFill>
        <p:spPr>
          <a:xfrm>
            <a:off x="6095999" y="0"/>
            <a:ext cx="6089305" cy="6860375"/>
          </a:xfrm>
          <a:prstGeom prst="rect">
            <a:avLst/>
          </a:prstGeom>
          <a:pattFill prst="pct10">
            <a:fgClr>
              <a:srgbClr val="23A296"/>
            </a:fgClr>
            <a:bgClr>
              <a:schemeClr val="bg1"/>
            </a:bgClr>
          </a:pattFill>
          <a:effectLst>
            <a:outerShdw dist="50800" sx="1000" sy="1000" algn="ctr" rotWithShape="0">
              <a:srgbClr val="000000"/>
            </a:outerShdw>
          </a:effectLst>
        </p:spPr>
      </p:pic>
      <p:grpSp>
        <p:nvGrpSpPr>
          <p:cNvPr id="7" name="Groep 6">
            <a:extLst>
              <a:ext uri="{FF2B5EF4-FFF2-40B4-BE49-F238E27FC236}">
                <a16:creationId xmlns:a16="http://schemas.microsoft.com/office/drawing/2014/main" id="{F854D7F7-C779-18E8-BC4E-4572F9062B5A}"/>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FA167F93-AB2D-988F-7A0B-D483FCDFD625}"/>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322EEDCF-D693-AE31-30C0-0C00B7D23781}"/>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10" name="Tekstvak 9">
            <a:extLst>
              <a:ext uri="{FF2B5EF4-FFF2-40B4-BE49-F238E27FC236}">
                <a16:creationId xmlns:a16="http://schemas.microsoft.com/office/drawing/2014/main" id="{F73CF9B1-1FB3-B503-EA7C-CEC1183B0831}"/>
              </a:ext>
            </a:extLst>
          </p:cNvPr>
          <p:cNvSpPr txBox="1"/>
          <p:nvPr/>
        </p:nvSpPr>
        <p:spPr>
          <a:xfrm>
            <a:off x="675361" y="2101606"/>
            <a:ext cx="5420640" cy="1815882"/>
          </a:xfrm>
          <a:prstGeom prst="rect">
            <a:avLst/>
          </a:prstGeom>
          <a:noFill/>
        </p:spPr>
        <p:txBody>
          <a:bodyPr wrap="square">
            <a:spAutoFit/>
          </a:bodyPr>
          <a:lstStyle/>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Welke maatregelen kunnen het beste worden genomen om de problemen op te lossen?</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Wat kan JIJ doen?</a:t>
            </a:r>
          </a:p>
        </p:txBody>
      </p:sp>
    </p:spTree>
    <p:extLst>
      <p:ext uri="{BB962C8B-B14F-4D97-AF65-F5344CB8AC3E}">
        <p14:creationId xmlns:p14="http://schemas.microsoft.com/office/powerpoint/2010/main" val="25788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AF58A-DA2F-4221-C4E0-27B2A84E7AEA}"/>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0BB3AFCB-CE85-A471-2D55-F51B41E5EBD0}"/>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4C8579E-D8B5-562B-CE28-B5A50C8D3958}"/>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6B418A44-2EDA-40FE-FA88-192C93E1E3FF}"/>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933AEA13-36A5-F345-D8BC-6631253C5105}"/>
              </a:ext>
            </a:extLst>
          </p:cNvPr>
          <p:cNvSpPr txBox="1">
            <a:spLocks/>
          </p:cNvSpPr>
          <p:nvPr/>
        </p:nvSpPr>
        <p:spPr>
          <a:xfrm>
            <a:off x="675361" y="622154"/>
            <a:ext cx="10515600" cy="16489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Opdracht: </a:t>
            </a:r>
          </a:p>
          <a:p>
            <a:pPr algn="l"/>
            <a:r>
              <a:rPr lang="nl-NL" sz="3600" b="1" dirty="0">
                <a:solidFill>
                  <a:schemeClr val="bg1"/>
                </a:solidFill>
                <a:latin typeface="Calibri" panose="020F0502020204030204" pitchFamily="34" charset="0"/>
                <a:cs typeface="Calibri" panose="020F0502020204030204" pitchFamily="34" charset="0"/>
              </a:rPr>
              <a:t>hoe zie jij de toekomst van de fatbike?</a:t>
            </a:r>
          </a:p>
          <a:p>
            <a:pPr algn="l"/>
            <a:r>
              <a:rPr lang="nl-NL" sz="3600" dirty="0">
                <a:solidFill>
                  <a:schemeClr val="bg1"/>
                </a:solidFill>
                <a:latin typeface="Calibri" panose="020F0502020204030204" pitchFamily="34" charset="0"/>
                <a:cs typeface="Calibri" panose="020F0502020204030204" pitchFamily="34" charset="0"/>
              </a:rPr>
              <a:t>Modegril of blijvertje?</a:t>
            </a:r>
          </a:p>
        </p:txBody>
      </p:sp>
      <p:sp>
        <p:nvSpPr>
          <p:cNvPr id="10" name="Tekstvak 9">
            <a:extLst>
              <a:ext uri="{FF2B5EF4-FFF2-40B4-BE49-F238E27FC236}">
                <a16:creationId xmlns:a16="http://schemas.microsoft.com/office/drawing/2014/main" id="{369C2D80-DDA4-753E-121A-47F6307BA689}"/>
              </a:ext>
            </a:extLst>
          </p:cNvPr>
          <p:cNvSpPr txBox="1"/>
          <p:nvPr/>
        </p:nvSpPr>
        <p:spPr>
          <a:xfrm>
            <a:off x="675361" y="2722062"/>
            <a:ext cx="8456113" cy="3108543"/>
          </a:xfrm>
          <a:prstGeom prst="rect">
            <a:avLst/>
          </a:prstGeom>
          <a:noFill/>
        </p:spPr>
        <p:txBody>
          <a:bodyPr wrap="square">
            <a:spAutoFit/>
          </a:bodyPr>
          <a:lstStyle/>
          <a:p>
            <a:pPr lvl="0"/>
            <a:r>
              <a:rPr lang="en-US" sz="2800" dirty="0">
                <a:solidFill>
                  <a:schemeClr val="bg1"/>
                </a:solidFill>
                <a:latin typeface="Calibri" panose="020F0502020204030204" pitchFamily="34" charset="0"/>
                <a:cs typeface="Calibri" panose="020F0502020204030204" pitchFamily="34" charset="0"/>
              </a:rPr>
              <a:t>De </a:t>
            </a:r>
            <a:r>
              <a:rPr lang="en-US" sz="2800" dirty="0" err="1">
                <a:solidFill>
                  <a:schemeClr val="bg1"/>
                </a:solidFill>
                <a:latin typeface="Calibri" panose="020F0502020204030204" pitchFamily="34" charset="0"/>
                <a:cs typeface="Calibri" panose="020F0502020204030204" pitchFamily="34" charset="0"/>
              </a:rPr>
              <a:t>fatbike</a:t>
            </a:r>
            <a:r>
              <a:rPr lang="en-US" sz="2800" dirty="0">
                <a:solidFill>
                  <a:schemeClr val="bg1"/>
                </a:solidFill>
                <a:latin typeface="Calibri" panose="020F0502020204030204" pitchFamily="34" charset="0"/>
                <a:cs typeface="Calibri" panose="020F0502020204030204" pitchFamily="34" charset="0"/>
              </a:rPr>
              <a:t> is </a:t>
            </a:r>
            <a:r>
              <a:rPr lang="en-US" sz="2800" dirty="0" err="1">
                <a:solidFill>
                  <a:schemeClr val="bg1"/>
                </a:solidFill>
                <a:latin typeface="Calibri" panose="020F0502020204030204" pitchFamily="34" charset="0"/>
                <a:cs typeface="Calibri" panose="020F0502020204030204" pitchFamily="34" charset="0"/>
              </a:rPr>
              <a:t>een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modegril</a:t>
            </a:r>
            <a:r>
              <a:rPr lang="en-US" sz="2800" dirty="0">
                <a:solidFill>
                  <a:schemeClr val="bg1"/>
                </a:solidFill>
                <a:latin typeface="Calibri" panose="020F0502020204030204" pitchFamily="34" charset="0"/>
                <a:cs typeface="Calibri" panose="020F0502020204030204" pitchFamily="34" charset="0"/>
              </a:rPr>
              <a:t> die </a:t>
            </a:r>
            <a:r>
              <a:rPr lang="en-US" sz="2800" dirty="0" err="1">
                <a:solidFill>
                  <a:schemeClr val="bg1"/>
                </a:solidFill>
                <a:latin typeface="Calibri" panose="020F0502020204030204" pitchFamily="34" charset="0"/>
                <a:cs typeface="Calibri" panose="020F0502020204030204" pitchFamily="34" charset="0"/>
              </a:rPr>
              <a:t>voorbij</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gaat</a:t>
            </a:r>
            <a:r>
              <a:rPr lang="en-US" sz="2800" dirty="0">
                <a:solidFill>
                  <a:schemeClr val="bg1"/>
                </a:solidFill>
                <a:latin typeface="Calibri" panose="020F0502020204030204" pitchFamily="34" charset="0"/>
                <a:cs typeface="Calibri" panose="020F0502020204030204" pitchFamily="34" charset="0"/>
              </a:rPr>
              <a:t>, want:</a:t>
            </a:r>
          </a:p>
          <a:p>
            <a:pPr lvl="0"/>
            <a:r>
              <a:rPr lang="en-US" sz="2800" dirty="0">
                <a:solidFill>
                  <a:schemeClr val="bg1"/>
                </a:solidFill>
                <a:latin typeface="Calibri" panose="020F0502020204030204" pitchFamily="34" charset="0"/>
                <a:cs typeface="Calibri" panose="020F0502020204030204" pitchFamily="34" charset="0"/>
              </a:rPr>
              <a:t>_____________________________________________</a:t>
            </a:r>
          </a:p>
          <a:p>
            <a:pPr lvl="0"/>
            <a:endParaRPr lang="en-US" sz="2800" dirty="0">
              <a:solidFill>
                <a:schemeClr val="bg1"/>
              </a:solidFill>
              <a:latin typeface="Calibri" panose="020F0502020204030204" pitchFamily="34" charset="0"/>
              <a:cs typeface="Calibri" panose="020F0502020204030204" pitchFamily="34" charset="0"/>
            </a:endParaRPr>
          </a:p>
          <a:p>
            <a:pPr lvl="0"/>
            <a:r>
              <a:rPr lang="en-US" sz="2800" dirty="0">
                <a:solidFill>
                  <a:schemeClr val="bg1"/>
                </a:solidFill>
                <a:latin typeface="Calibri" panose="020F0502020204030204" pitchFamily="34" charset="0"/>
                <a:cs typeface="Calibri" panose="020F0502020204030204" pitchFamily="34" charset="0"/>
              </a:rPr>
              <a:t>of</a:t>
            </a:r>
          </a:p>
          <a:p>
            <a:pPr lvl="0"/>
            <a:endParaRPr lang="en-US" sz="2800" dirty="0">
              <a:solidFill>
                <a:schemeClr val="bg1"/>
              </a:solidFill>
              <a:latin typeface="Calibri" panose="020F0502020204030204" pitchFamily="34" charset="0"/>
              <a:cs typeface="Calibri" panose="020F0502020204030204" pitchFamily="34" charset="0"/>
            </a:endParaRPr>
          </a:p>
          <a:p>
            <a:pPr lvl="0"/>
            <a:r>
              <a:rPr lang="en-US" sz="2800" dirty="0">
                <a:solidFill>
                  <a:schemeClr val="bg1"/>
                </a:solidFill>
                <a:latin typeface="Calibri" panose="020F0502020204030204" pitchFamily="34" charset="0"/>
                <a:cs typeface="Calibri" panose="020F0502020204030204" pitchFamily="34" charset="0"/>
              </a:rPr>
              <a:t>De </a:t>
            </a:r>
            <a:r>
              <a:rPr lang="en-US" sz="2800" dirty="0" err="1">
                <a:solidFill>
                  <a:schemeClr val="bg1"/>
                </a:solidFill>
                <a:latin typeface="Calibri" panose="020F0502020204030204" pitchFamily="34" charset="0"/>
                <a:cs typeface="Calibri" panose="020F0502020204030204" pitchFamily="34" charset="0"/>
              </a:rPr>
              <a:t>fatbike</a:t>
            </a:r>
            <a:r>
              <a:rPr lang="en-US" sz="2800" dirty="0">
                <a:solidFill>
                  <a:schemeClr val="bg1"/>
                </a:solidFill>
                <a:latin typeface="Calibri" panose="020F0502020204030204" pitchFamily="34" charset="0"/>
                <a:cs typeface="Calibri" panose="020F0502020204030204" pitchFamily="34" charset="0"/>
              </a:rPr>
              <a:t> is </a:t>
            </a:r>
            <a:r>
              <a:rPr lang="en-US" sz="2800" dirty="0" err="1">
                <a:solidFill>
                  <a:schemeClr val="bg1"/>
                </a:solidFill>
                <a:latin typeface="Calibri" panose="020F0502020204030204" pitchFamily="34" charset="0"/>
                <a:cs typeface="Calibri" panose="020F0502020204030204" pitchFamily="34" charset="0"/>
              </a:rPr>
              <a:t>een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blijvertje</a:t>
            </a:r>
            <a:r>
              <a:rPr lang="en-US" sz="2800" dirty="0">
                <a:solidFill>
                  <a:schemeClr val="bg1"/>
                </a:solidFill>
                <a:latin typeface="Calibri" panose="020F0502020204030204" pitchFamily="34" charset="0"/>
                <a:cs typeface="Calibri" panose="020F0502020204030204" pitchFamily="34" charset="0"/>
              </a:rPr>
              <a:t>, want:</a:t>
            </a:r>
          </a:p>
          <a:p>
            <a:pPr lvl="0"/>
            <a:r>
              <a:rPr lang="en-US" sz="2800" dirty="0">
                <a:solidFill>
                  <a:schemeClr val="bg1"/>
                </a:solidFill>
                <a:latin typeface="Calibri" panose="020F0502020204030204" pitchFamily="34" charset="0"/>
                <a:cs typeface="Calibri" panose="020F0502020204030204" pitchFamily="34" charset="0"/>
              </a:rPr>
              <a:t>_____________________________________________</a:t>
            </a:r>
          </a:p>
        </p:txBody>
      </p:sp>
    </p:spTree>
    <p:extLst>
      <p:ext uri="{BB962C8B-B14F-4D97-AF65-F5344CB8AC3E}">
        <p14:creationId xmlns:p14="http://schemas.microsoft.com/office/powerpoint/2010/main" val="222915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AE44-D838-BBB4-763A-74EFE56C096D}"/>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6636294C-05DC-87D0-FCB1-3C3AB80BE397}"/>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3CB133E-E29F-785D-458B-6AA15C3C6AEC}"/>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1AC4546-8772-1F90-7CA8-043BDA08D996}"/>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4C78AE19-A0BF-6192-0940-EE55E913056F}"/>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Filmpje 1 over fatbikes</a:t>
            </a:r>
          </a:p>
        </p:txBody>
      </p:sp>
      <p:sp>
        <p:nvSpPr>
          <p:cNvPr id="4" name="Tekstvak 3">
            <a:extLst>
              <a:ext uri="{FF2B5EF4-FFF2-40B4-BE49-F238E27FC236}">
                <a16:creationId xmlns:a16="http://schemas.microsoft.com/office/drawing/2014/main" id="{E1225CE4-8EB5-0A1B-1CC1-B8A0B64FDDC8}"/>
              </a:ext>
            </a:extLst>
          </p:cNvPr>
          <p:cNvSpPr txBox="1"/>
          <p:nvPr/>
        </p:nvSpPr>
        <p:spPr>
          <a:xfrm>
            <a:off x="6416759" y="3429000"/>
            <a:ext cx="5606365" cy="2000548"/>
          </a:xfrm>
          <a:prstGeom prst="rect">
            <a:avLst/>
          </a:prstGeom>
          <a:noFill/>
        </p:spPr>
        <p:txBody>
          <a:bodyPr wrap="square" rtlCol="0">
            <a:spAutoFit/>
          </a:bodyPr>
          <a:lstStyle/>
          <a:p>
            <a:r>
              <a:rPr lang="nl-NL" sz="20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https://www.youtube.com/watch?v=ZnKE8mo1hVQ</a:t>
            </a:r>
            <a:r>
              <a:rPr lang="nl-NL" sz="2000" dirty="0">
                <a:solidFill>
                  <a:schemeClr val="bg1"/>
                </a:solidFill>
                <a:latin typeface="Calibri" panose="020F0502020204030204" pitchFamily="34" charset="0"/>
                <a:cs typeface="Calibri" panose="020F0502020204030204" pitchFamily="34" charset="0"/>
              </a:rPr>
              <a:t> </a:t>
            </a:r>
          </a:p>
          <a:p>
            <a:r>
              <a:rPr lang="nl-NL" sz="2800" dirty="0">
                <a:solidFill>
                  <a:schemeClr val="bg1"/>
                </a:solidFill>
                <a:latin typeface="Calibri" panose="020F0502020204030204" pitchFamily="34" charset="0"/>
                <a:cs typeface="Calibri" panose="020F0502020204030204" pitchFamily="34" charset="0"/>
              </a:rPr>
              <a:t>2:49 minuten over fatbikes populair onder scholieren in Eindhoven, ondanks ongeval: het heeft status</a:t>
            </a:r>
          </a:p>
          <a:p>
            <a:endParaRPr lang="nl-NL" sz="2000" dirty="0"/>
          </a:p>
        </p:txBody>
      </p:sp>
      <p:pic>
        <p:nvPicPr>
          <p:cNvPr id="5" name="Onlinemedia 4" descr="Fatbikes populair onder scholieren, ondanks ongeval: ‘Het heeft status’">
            <a:hlinkClick r:id="" action="ppaction://media"/>
            <a:extLst>
              <a:ext uri="{FF2B5EF4-FFF2-40B4-BE49-F238E27FC236}">
                <a16:creationId xmlns:a16="http://schemas.microsoft.com/office/drawing/2014/main" id="{D121AC50-3414-C77F-1EA8-3F94941419B6}"/>
              </a:ext>
            </a:extLst>
          </p:cNvPr>
          <p:cNvPicPr>
            <a:picLocks noRot="1" noChangeAspect="1"/>
          </p:cNvPicPr>
          <p:nvPr>
            <a:videoFile r:link="rId1"/>
          </p:nvPr>
        </p:nvPicPr>
        <p:blipFill>
          <a:blip r:embed="rId6"/>
          <a:stretch>
            <a:fillRect/>
          </a:stretch>
        </p:blipFill>
        <p:spPr>
          <a:xfrm>
            <a:off x="638842" y="2111619"/>
            <a:ext cx="5457158" cy="3083294"/>
          </a:xfrm>
          <a:prstGeom prst="rect">
            <a:avLst/>
          </a:prstGeom>
        </p:spPr>
      </p:pic>
    </p:spTree>
    <p:extLst>
      <p:ext uri="{BB962C8B-B14F-4D97-AF65-F5344CB8AC3E}">
        <p14:creationId xmlns:p14="http://schemas.microsoft.com/office/powerpoint/2010/main" val="45240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12560-3B85-815B-3D61-9DEA5E5C1449}"/>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E544E1DE-32FE-1DFD-B699-19EAEC289B2A}"/>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595AF2D5-7FBD-7055-8EAD-DB6CECAB8532}"/>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4B6E7A36-B26E-17C8-CF93-4ACD164AA85E}"/>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EBC96C06-FE92-961A-D12F-0C60F0CF5C2B}"/>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Waar gaan we het deze les over hebben?</a:t>
            </a:r>
          </a:p>
        </p:txBody>
      </p:sp>
      <p:sp>
        <p:nvSpPr>
          <p:cNvPr id="10" name="Tekstvak 9">
            <a:extLst>
              <a:ext uri="{FF2B5EF4-FFF2-40B4-BE49-F238E27FC236}">
                <a16:creationId xmlns:a16="http://schemas.microsoft.com/office/drawing/2014/main" id="{9DBBD8DE-2EE5-25F7-36FC-7E7CCFBBFCF2}"/>
              </a:ext>
            </a:extLst>
          </p:cNvPr>
          <p:cNvSpPr txBox="1"/>
          <p:nvPr/>
        </p:nvSpPr>
        <p:spPr>
          <a:xfrm>
            <a:off x="675360" y="2101606"/>
            <a:ext cx="7846339" cy="2954655"/>
          </a:xfrm>
          <a:prstGeom prst="rect">
            <a:avLst/>
          </a:prstGeom>
          <a:noFill/>
        </p:spPr>
        <p:txBody>
          <a:bodyPr wrap="square">
            <a:spAutoFit/>
          </a:bodyPr>
          <a:lstStyle/>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Wat is een fatbike eigenlijk?</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Wat rij je zelf? Jullie ervaringen met fatbikes.</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Pluspunten fatbikes, waarom zo populair?</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Problemen met de fatbike.</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Wat zijn de oplossingen, wat kan JIJ doen?</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Opdracht: Hoe zie jij de toekomst van de fatbike?</a:t>
            </a:r>
          </a:p>
          <a:p>
            <a:endParaRPr lang="nl-NL" dirty="0"/>
          </a:p>
        </p:txBody>
      </p:sp>
    </p:spTree>
    <p:extLst>
      <p:ext uri="{BB962C8B-B14F-4D97-AF65-F5344CB8AC3E}">
        <p14:creationId xmlns:p14="http://schemas.microsoft.com/office/powerpoint/2010/main" val="257577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AE44-D838-BBB4-763A-74EFE56C096D}"/>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6636294C-05DC-87D0-FCB1-3C3AB80BE397}"/>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3CB133E-E29F-785D-458B-6AA15C3C6AEC}"/>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1AC4546-8772-1F90-7CA8-043BDA08D996}"/>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4C78AE19-A0BF-6192-0940-EE55E913056F}"/>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Filmpje 2 over fatbikes</a:t>
            </a:r>
          </a:p>
        </p:txBody>
      </p:sp>
      <p:sp>
        <p:nvSpPr>
          <p:cNvPr id="4" name="Tekstvak 3">
            <a:extLst>
              <a:ext uri="{FF2B5EF4-FFF2-40B4-BE49-F238E27FC236}">
                <a16:creationId xmlns:a16="http://schemas.microsoft.com/office/drawing/2014/main" id="{E1225CE4-8EB5-0A1B-1CC1-B8A0B64FDDC8}"/>
              </a:ext>
            </a:extLst>
          </p:cNvPr>
          <p:cNvSpPr txBox="1"/>
          <p:nvPr/>
        </p:nvSpPr>
        <p:spPr>
          <a:xfrm>
            <a:off x="6416759" y="3429000"/>
            <a:ext cx="5631079" cy="2000548"/>
          </a:xfrm>
          <a:prstGeom prst="rect">
            <a:avLst/>
          </a:prstGeom>
          <a:noFill/>
        </p:spPr>
        <p:txBody>
          <a:bodyPr wrap="square" rtlCol="0">
            <a:spAutoFit/>
          </a:bodyPr>
          <a:lstStyle/>
          <a:p>
            <a:r>
              <a:rPr lang="nl-NL" sz="20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https://www.youtube.com/watch?v=3zOVYvrXJWE</a:t>
            </a:r>
            <a:endParaRPr lang="nl-NL" sz="2000" dirty="0">
              <a:solidFill>
                <a:schemeClr val="bg1"/>
              </a:solidFill>
              <a:latin typeface="Calibri" panose="020F0502020204030204" pitchFamily="34" charset="0"/>
              <a:cs typeface="Calibri" panose="020F0502020204030204" pitchFamily="34" charset="0"/>
            </a:endParaRPr>
          </a:p>
          <a:p>
            <a:r>
              <a:rPr lang="nl-NL" sz="2800" dirty="0">
                <a:solidFill>
                  <a:schemeClr val="bg1"/>
                </a:solidFill>
                <a:latin typeface="Calibri" panose="020F0502020204030204" pitchFamily="34" charset="0"/>
                <a:cs typeface="Calibri" panose="020F0502020204030204" pitchFamily="34" charset="0"/>
              </a:rPr>
              <a:t>2:29 minuten over regels die voor fatbikes te ingewikkeld zijn om in te voeren</a:t>
            </a:r>
          </a:p>
          <a:p>
            <a:endParaRPr lang="nl-NL" sz="2000" dirty="0"/>
          </a:p>
        </p:txBody>
      </p:sp>
      <p:pic>
        <p:nvPicPr>
          <p:cNvPr id="6" name="Onlinemedia 5" descr="Onderzoek: regels voor fatbikes zijn te moeilijk">
            <a:hlinkClick r:id="" action="ppaction://media"/>
            <a:extLst>
              <a:ext uri="{FF2B5EF4-FFF2-40B4-BE49-F238E27FC236}">
                <a16:creationId xmlns:a16="http://schemas.microsoft.com/office/drawing/2014/main" id="{EB13AB75-4A51-AB3C-5A09-3B96B04784FE}"/>
              </a:ext>
            </a:extLst>
          </p:cNvPr>
          <p:cNvPicPr>
            <a:picLocks noRot="1" noChangeAspect="1"/>
          </p:cNvPicPr>
          <p:nvPr>
            <a:videoFile r:link="rId1"/>
          </p:nvPr>
        </p:nvPicPr>
        <p:blipFill>
          <a:blip r:embed="rId6"/>
          <a:stretch>
            <a:fillRect/>
          </a:stretch>
        </p:blipFill>
        <p:spPr>
          <a:xfrm>
            <a:off x="655591" y="2131715"/>
            <a:ext cx="5440409" cy="3073831"/>
          </a:xfrm>
          <a:prstGeom prst="rect">
            <a:avLst/>
          </a:prstGeom>
        </p:spPr>
      </p:pic>
    </p:spTree>
    <p:extLst>
      <p:ext uri="{BB962C8B-B14F-4D97-AF65-F5344CB8AC3E}">
        <p14:creationId xmlns:p14="http://schemas.microsoft.com/office/powerpoint/2010/main" val="12072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AE44-D838-BBB4-763A-74EFE56C096D}"/>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6636294C-05DC-87D0-FCB1-3C3AB80BE397}"/>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3CB133E-E29F-785D-458B-6AA15C3C6AEC}"/>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1AC4546-8772-1F90-7CA8-043BDA08D996}"/>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4C78AE19-A0BF-6192-0940-EE55E913056F}"/>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Filmpje 3 over fatbikes</a:t>
            </a:r>
          </a:p>
        </p:txBody>
      </p:sp>
      <p:sp>
        <p:nvSpPr>
          <p:cNvPr id="4" name="Tekstvak 3">
            <a:extLst>
              <a:ext uri="{FF2B5EF4-FFF2-40B4-BE49-F238E27FC236}">
                <a16:creationId xmlns:a16="http://schemas.microsoft.com/office/drawing/2014/main" id="{E1225CE4-8EB5-0A1B-1CC1-B8A0B64FDDC8}"/>
              </a:ext>
            </a:extLst>
          </p:cNvPr>
          <p:cNvSpPr txBox="1"/>
          <p:nvPr/>
        </p:nvSpPr>
        <p:spPr>
          <a:xfrm>
            <a:off x="6416759" y="3429000"/>
            <a:ext cx="5606365" cy="2431435"/>
          </a:xfrm>
          <a:prstGeom prst="rect">
            <a:avLst/>
          </a:prstGeom>
          <a:noFill/>
        </p:spPr>
        <p:txBody>
          <a:bodyPr wrap="square" rtlCol="0">
            <a:spAutoFit/>
          </a:bodyPr>
          <a:lstStyle/>
          <a:p>
            <a:r>
              <a:rPr lang="nl-NL" sz="20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https://www.youtube.com/watch?v=BoY-UN6UQ2o</a:t>
            </a:r>
            <a:r>
              <a:rPr lang="nl-NL" sz="2000" dirty="0">
                <a:solidFill>
                  <a:schemeClr val="bg1"/>
                </a:solidFill>
                <a:latin typeface="Calibri" panose="020F0502020204030204" pitchFamily="34" charset="0"/>
                <a:cs typeface="Calibri" panose="020F0502020204030204" pitchFamily="34" charset="0"/>
              </a:rPr>
              <a:t> </a:t>
            </a:r>
          </a:p>
          <a:p>
            <a:r>
              <a:rPr lang="nl-NL" sz="2800" dirty="0">
                <a:solidFill>
                  <a:schemeClr val="bg1"/>
                </a:solidFill>
                <a:latin typeface="Calibri" panose="020F0502020204030204" pitchFamily="34" charset="0"/>
                <a:cs typeface="Calibri" panose="020F0502020204030204" pitchFamily="34" charset="0"/>
              </a:rPr>
              <a:t>3:11 minuten over aantrekkelijkheid van fatbikes, hoe jongeren ze opvoeren en wat de consequenties zijn)</a:t>
            </a:r>
          </a:p>
          <a:p>
            <a:endParaRPr lang="nl-NL" sz="2000" dirty="0"/>
          </a:p>
        </p:txBody>
      </p:sp>
      <p:pic>
        <p:nvPicPr>
          <p:cNvPr id="3" name="Onlinemedia 2" descr="Jongeren laten fatbikes sneller rijden: 'Geeft een kick'">
            <a:hlinkClick r:id="" action="ppaction://media"/>
            <a:extLst>
              <a:ext uri="{FF2B5EF4-FFF2-40B4-BE49-F238E27FC236}">
                <a16:creationId xmlns:a16="http://schemas.microsoft.com/office/drawing/2014/main" id="{BE45428A-B0EF-0764-B82B-4BAA30C8C6F4}"/>
              </a:ext>
            </a:extLst>
          </p:cNvPr>
          <p:cNvPicPr>
            <a:picLocks noRot="1" noChangeAspect="1"/>
          </p:cNvPicPr>
          <p:nvPr>
            <a:videoFile r:link="rId1"/>
          </p:nvPr>
        </p:nvPicPr>
        <p:blipFill>
          <a:blip r:embed="rId6"/>
          <a:stretch>
            <a:fillRect/>
          </a:stretch>
        </p:blipFill>
        <p:spPr>
          <a:xfrm>
            <a:off x="674410" y="2142348"/>
            <a:ext cx="5421590" cy="3063198"/>
          </a:xfrm>
          <a:prstGeom prst="rect">
            <a:avLst/>
          </a:prstGeom>
        </p:spPr>
      </p:pic>
    </p:spTree>
    <p:extLst>
      <p:ext uri="{BB962C8B-B14F-4D97-AF65-F5344CB8AC3E}">
        <p14:creationId xmlns:p14="http://schemas.microsoft.com/office/powerpoint/2010/main" val="351790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AE44-D838-BBB4-763A-74EFE56C096D}"/>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6636294C-05DC-87D0-FCB1-3C3AB80BE397}"/>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3CB133E-E29F-785D-458B-6AA15C3C6AEC}"/>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1AC4546-8772-1F90-7CA8-043BDA08D996}"/>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4C78AE19-A0BF-6192-0940-EE55E913056F}"/>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Filmpje 4 over fatbikes</a:t>
            </a:r>
          </a:p>
        </p:txBody>
      </p:sp>
      <p:sp>
        <p:nvSpPr>
          <p:cNvPr id="4" name="Tekstvak 3">
            <a:extLst>
              <a:ext uri="{FF2B5EF4-FFF2-40B4-BE49-F238E27FC236}">
                <a16:creationId xmlns:a16="http://schemas.microsoft.com/office/drawing/2014/main" id="{E1225CE4-8EB5-0A1B-1CC1-B8A0B64FDDC8}"/>
              </a:ext>
            </a:extLst>
          </p:cNvPr>
          <p:cNvSpPr txBox="1"/>
          <p:nvPr/>
        </p:nvSpPr>
        <p:spPr>
          <a:xfrm>
            <a:off x="6416759" y="3429000"/>
            <a:ext cx="5680506" cy="2000548"/>
          </a:xfrm>
          <a:prstGeom prst="rect">
            <a:avLst/>
          </a:prstGeom>
          <a:noFill/>
        </p:spPr>
        <p:txBody>
          <a:bodyPr wrap="square" rtlCol="0">
            <a:spAutoFit/>
          </a:bodyPr>
          <a:lstStyle/>
          <a:p>
            <a:r>
              <a:rPr lang="nl-NL" sz="20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https://www.youtube.com/watch?v=BW1N73MkHEk</a:t>
            </a:r>
            <a:endParaRPr lang="nl-NL" sz="2000" dirty="0">
              <a:solidFill>
                <a:schemeClr val="bg1"/>
              </a:solidFill>
              <a:latin typeface="Calibri" panose="020F0502020204030204" pitchFamily="34" charset="0"/>
              <a:cs typeface="Calibri" panose="020F0502020204030204" pitchFamily="34" charset="0"/>
            </a:endParaRPr>
          </a:p>
          <a:p>
            <a:r>
              <a:rPr lang="nl-NL" sz="2800" dirty="0">
                <a:solidFill>
                  <a:schemeClr val="bg1"/>
                </a:solidFill>
                <a:latin typeface="Calibri" panose="020F0502020204030204" pitchFamily="34" charset="0"/>
                <a:cs typeface="Calibri" panose="020F0502020204030204" pitchFamily="34" charset="0"/>
              </a:rPr>
              <a:t>1:49 minuten over de vraag of maatregelen voor fatbikes nodig zijn, met veel reacties jongeren</a:t>
            </a:r>
          </a:p>
          <a:p>
            <a:endParaRPr lang="nl-NL" sz="2000" dirty="0"/>
          </a:p>
        </p:txBody>
      </p:sp>
      <p:pic>
        <p:nvPicPr>
          <p:cNvPr id="5" name="Onlinemedia 4" descr="Zijn er maatregelen voor fatbikes nodig? | Omroep Brabant">
            <a:hlinkClick r:id="" action="ppaction://media"/>
            <a:extLst>
              <a:ext uri="{FF2B5EF4-FFF2-40B4-BE49-F238E27FC236}">
                <a16:creationId xmlns:a16="http://schemas.microsoft.com/office/drawing/2014/main" id="{F3CFE699-EC9D-361D-85E4-FFBD52536E49}"/>
              </a:ext>
            </a:extLst>
          </p:cNvPr>
          <p:cNvPicPr>
            <a:picLocks noRot="1" noChangeAspect="1"/>
          </p:cNvPicPr>
          <p:nvPr>
            <a:videoFile r:link="rId1"/>
          </p:nvPr>
        </p:nvPicPr>
        <p:blipFill>
          <a:blip r:embed="rId6"/>
          <a:stretch>
            <a:fillRect/>
          </a:stretch>
        </p:blipFill>
        <p:spPr>
          <a:xfrm>
            <a:off x="674410" y="2152981"/>
            <a:ext cx="5421590" cy="3063198"/>
          </a:xfrm>
          <a:prstGeom prst="rect">
            <a:avLst/>
          </a:prstGeom>
        </p:spPr>
      </p:pic>
    </p:spTree>
    <p:extLst>
      <p:ext uri="{BB962C8B-B14F-4D97-AF65-F5344CB8AC3E}">
        <p14:creationId xmlns:p14="http://schemas.microsoft.com/office/powerpoint/2010/main" val="23152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9AE44-D838-BBB4-763A-74EFE56C096D}"/>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6636294C-05DC-87D0-FCB1-3C3AB80BE397}"/>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3CB133E-E29F-785D-458B-6AA15C3C6AEC}"/>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1AC4546-8772-1F90-7CA8-043BDA08D996}"/>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4C78AE19-A0BF-6192-0940-EE55E913056F}"/>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Colofon</a:t>
            </a:r>
          </a:p>
        </p:txBody>
      </p:sp>
      <p:sp>
        <p:nvSpPr>
          <p:cNvPr id="3" name="Tekstvak 2">
            <a:extLst>
              <a:ext uri="{FF2B5EF4-FFF2-40B4-BE49-F238E27FC236}">
                <a16:creationId xmlns:a16="http://schemas.microsoft.com/office/drawing/2014/main" id="{FE410C3C-4AE8-8946-F6C1-7EFDA6D17D37}"/>
              </a:ext>
            </a:extLst>
          </p:cNvPr>
          <p:cNvSpPr txBox="1"/>
          <p:nvPr/>
        </p:nvSpPr>
        <p:spPr>
          <a:xfrm>
            <a:off x="675360" y="2101606"/>
            <a:ext cx="7846339" cy="2954655"/>
          </a:xfrm>
          <a:prstGeom prst="rect">
            <a:avLst/>
          </a:prstGeom>
          <a:noFill/>
        </p:spPr>
        <p:txBody>
          <a:bodyPr wrap="square">
            <a:spAutoFit/>
          </a:bodyPr>
          <a:lstStyle/>
          <a:p>
            <a:r>
              <a:rPr lang="nl-NL" sz="2800" dirty="0">
                <a:solidFill>
                  <a:schemeClr val="bg1"/>
                </a:solidFill>
                <a:latin typeface="Calibri" panose="020F0502020204030204" pitchFamily="34" charset="0"/>
                <a:cs typeface="Calibri" panose="020F0502020204030204" pitchFamily="34" charset="0"/>
              </a:rPr>
              <a:t>Deze lesbrief over fatbikes is ontwikkeld in opdracht van de provincie Noord-Brabant en mag door de school worden aangepast. </a:t>
            </a:r>
          </a:p>
          <a:p>
            <a:pPr marL="457200" indent="-457200">
              <a:buFont typeface="Arial" panose="020B0604020202020204" pitchFamily="34" charset="0"/>
              <a:buChar char="•"/>
            </a:pPr>
            <a:endParaRPr lang="nl-NL"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nl-NL" sz="2800" dirty="0">
              <a:solidFill>
                <a:schemeClr val="bg1"/>
              </a:solidFill>
              <a:latin typeface="Calibri" panose="020F0502020204030204" pitchFamily="34" charset="0"/>
              <a:cs typeface="Calibri" panose="020F0502020204030204" pitchFamily="34" charset="0"/>
            </a:endParaRPr>
          </a:p>
          <a:p>
            <a:r>
              <a:rPr lang="nl-NL" sz="2800">
                <a:solidFill>
                  <a:schemeClr val="bg1"/>
                </a:solidFill>
                <a:latin typeface="Calibri" panose="020F0502020204030204" pitchFamily="34" charset="0"/>
                <a:cs typeface="Calibri" panose="020F0502020204030204" pitchFamily="34" charset="0"/>
              </a:rPr>
              <a:t>Ontwikkeld </a:t>
            </a:r>
            <a:r>
              <a:rPr lang="nl-NL" sz="2800" dirty="0">
                <a:solidFill>
                  <a:schemeClr val="bg1"/>
                </a:solidFill>
                <a:latin typeface="Calibri" panose="020F0502020204030204" pitchFamily="34" charset="0"/>
                <a:cs typeface="Calibri" panose="020F0502020204030204" pitchFamily="34" charset="0"/>
              </a:rPr>
              <a:t>door Ronald Soemers van </a:t>
            </a:r>
            <a:r>
              <a:rPr lang="nl-NL" sz="2800" dirty="0" err="1">
                <a:solidFill>
                  <a:schemeClr val="bg1"/>
                </a:solidFill>
                <a:latin typeface="Calibri" panose="020F0502020204030204" pitchFamily="34" charset="0"/>
                <a:cs typeface="Calibri" panose="020F0502020204030204" pitchFamily="34" charset="0"/>
              </a:rPr>
              <a:t>Edusell</a:t>
            </a:r>
            <a:endParaRPr lang="nl-NL" sz="2800" dirty="0">
              <a:solidFill>
                <a:schemeClr val="bg1"/>
              </a:solidFill>
              <a:latin typeface="Calibri" panose="020F0502020204030204" pitchFamily="34" charset="0"/>
              <a:cs typeface="Calibri" panose="020F0502020204030204" pitchFamily="34" charset="0"/>
            </a:endParaRPr>
          </a:p>
          <a:p>
            <a:endParaRPr lang="nl-NL" dirty="0"/>
          </a:p>
        </p:txBody>
      </p:sp>
    </p:spTree>
    <p:extLst>
      <p:ext uri="{BB962C8B-B14F-4D97-AF65-F5344CB8AC3E}">
        <p14:creationId xmlns:p14="http://schemas.microsoft.com/office/powerpoint/2010/main" val="381431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9AAAC-620D-8AE3-244E-8B0E16ED38D5}"/>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346FC577-1E08-3E60-2219-516C418B3390}"/>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2236517B-B2B8-F5C2-702A-E16E15A876DF}"/>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5D932DAB-33BF-3CDD-E0E1-5FC7E44CAAA6}"/>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FD2E2D53-8B6D-10AD-4B26-10C8E8B8C2F3}"/>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Wat is een fatbike eigenlijk?</a:t>
            </a:r>
          </a:p>
        </p:txBody>
      </p:sp>
      <p:sp>
        <p:nvSpPr>
          <p:cNvPr id="10" name="Tekstvak 9">
            <a:extLst>
              <a:ext uri="{FF2B5EF4-FFF2-40B4-BE49-F238E27FC236}">
                <a16:creationId xmlns:a16="http://schemas.microsoft.com/office/drawing/2014/main" id="{984A5985-843F-1A9A-3EC9-DD45E5A56927}"/>
              </a:ext>
            </a:extLst>
          </p:cNvPr>
          <p:cNvSpPr txBox="1"/>
          <p:nvPr/>
        </p:nvSpPr>
        <p:spPr>
          <a:xfrm>
            <a:off x="675360" y="2101606"/>
            <a:ext cx="10515600" cy="4401205"/>
          </a:xfrm>
          <a:prstGeom prst="rect">
            <a:avLst/>
          </a:prstGeom>
          <a:noFill/>
        </p:spPr>
        <p:txBody>
          <a:bodyPr wrap="square">
            <a:spAutoFit/>
          </a:bodyPr>
          <a:lstStyle/>
          <a:p>
            <a:r>
              <a:rPr lang="nl-NL" sz="2800" b="1" dirty="0">
                <a:solidFill>
                  <a:schemeClr val="bg1"/>
                </a:solidFill>
                <a:latin typeface="Calibri" panose="020F0502020204030204" pitchFamily="34" charset="0"/>
                <a:cs typeface="Calibri" panose="020F0502020204030204" pitchFamily="34" charset="0"/>
              </a:rPr>
              <a:t>Voor de wet</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is de fatbike geen aparte categorie</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is een fatbike een elektrische fiets</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is een opgevoerde fatbike een bromfiets, waarvoor dus ook de regels voor een bromfiets gelden</a:t>
            </a:r>
            <a:endParaRPr lang="nl-NL" sz="2800" dirty="0">
              <a:solidFill>
                <a:schemeClr val="bg1"/>
              </a:solidFill>
              <a:highlight>
                <a:srgbClr val="FFFF00"/>
              </a:highlight>
              <a:latin typeface="Calibri" panose="020F0502020204030204" pitchFamily="34" charset="0"/>
              <a:cs typeface="Calibri" panose="020F0502020204030204" pitchFamily="34" charset="0"/>
            </a:endParaRPr>
          </a:p>
          <a:p>
            <a:endParaRPr lang="nl-NL" sz="2800" dirty="0">
              <a:solidFill>
                <a:schemeClr val="bg1"/>
              </a:solidFill>
              <a:latin typeface="Calibri" panose="020F0502020204030204" pitchFamily="34" charset="0"/>
              <a:cs typeface="Calibri" panose="020F0502020204030204" pitchFamily="34" charset="0"/>
            </a:endParaRPr>
          </a:p>
          <a:p>
            <a:r>
              <a:rPr lang="nl-NL" sz="2800" b="1" dirty="0">
                <a:solidFill>
                  <a:schemeClr val="bg1"/>
                </a:solidFill>
                <a:latin typeface="Calibri" panose="020F0502020204030204" pitchFamily="34" charset="0"/>
                <a:cs typeface="Calibri" panose="020F0502020204030204" pitchFamily="34" charset="0"/>
              </a:rPr>
              <a:t>In de volksmond</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brede banden (breder dan 8 centimeter)</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groter gewicht, langer zadel, kleinere wielen</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ander uiterlijk</a:t>
            </a:r>
          </a:p>
        </p:txBody>
      </p:sp>
    </p:spTree>
    <p:extLst>
      <p:ext uri="{BB962C8B-B14F-4D97-AF65-F5344CB8AC3E}">
        <p14:creationId xmlns:p14="http://schemas.microsoft.com/office/powerpoint/2010/main" val="379299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62146-BD38-73EB-933C-DDAE5F0E3ABC}"/>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E093B0FA-EE5B-E869-2EB3-D66520B9A48F}"/>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C8247C3B-1247-D833-F4F4-E1F7580651D4}"/>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7E1F9C5-DB48-147B-0532-D2615BF88952}"/>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F8742B55-4248-FF10-0AA5-3B952144EF38}"/>
              </a:ext>
            </a:extLst>
          </p:cNvPr>
          <p:cNvSpPr txBox="1">
            <a:spLocks/>
          </p:cNvSpPr>
          <p:nvPr/>
        </p:nvSpPr>
        <p:spPr>
          <a:xfrm>
            <a:off x="675361" y="622154"/>
            <a:ext cx="10515600" cy="10389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Fatbike: een elektrische fiets of een</a:t>
            </a:r>
          </a:p>
          <a:p>
            <a:pPr algn="l"/>
            <a:r>
              <a:rPr lang="nl-NL" sz="3600" b="1" dirty="0">
                <a:solidFill>
                  <a:schemeClr val="bg1"/>
                </a:solidFill>
                <a:latin typeface="Calibri" panose="020F0502020204030204" pitchFamily="34" charset="0"/>
                <a:cs typeface="Calibri" panose="020F0502020204030204" pitchFamily="34" charset="0"/>
              </a:rPr>
              <a:t>motorvoertuig?</a:t>
            </a:r>
          </a:p>
        </p:txBody>
      </p:sp>
      <p:sp>
        <p:nvSpPr>
          <p:cNvPr id="10" name="Tekstvak 9">
            <a:extLst>
              <a:ext uri="{FF2B5EF4-FFF2-40B4-BE49-F238E27FC236}">
                <a16:creationId xmlns:a16="http://schemas.microsoft.com/office/drawing/2014/main" id="{5019848E-B972-D333-51FC-FFB454EA65FF}"/>
              </a:ext>
            </a:extLst>
          </p:cNvPr>
          <p:cNvSpPr txBox="1"/>
          <p:nvPr/>
        </p:nvSpPr>
        <p:spPr>
          <a:xfrm>
            <a:off x="675360" y="2101606"/>
            <a:ext cx="9106593" cy="3539430"/>
          </a:xfrm>
          <a:prstGeom prst="rect">
            <a:avLst/>
          </a:prstGeom>
          <a:noFill/>
        </p:spPr>
        <p:txBody>
          <a:bodyPr wrap="square">
            <a:spAutoFit/>
          </a:bodyPr>
          <a:lstStyle/>
          <a:p>
            <a:r>
              <a:rPr lang="nl-NL" sz="2800" dirty="0">
                <a:solidFill>
                  <a:schemeClr val="bg1"/>
                </a:solidFill>
                <a:latin typeface="Calibri" panose="020F0502020204030204" pitchFamily="34" charset="0"/>
                <a:cs typeface="Calibri" panose="020F0502020204030204" pitchFamily="34" charset="0"/>
              </a:rPr>
              <a:t>Een elektrische fiets (dus ook een fatbike) moet aan drie kenmerken voldoen:</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de motor werkt alleen als je mee trapt</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de motor levert maximaal 250 watt</a:t>
            </a:r>
          </a:p>
          <a:p>
            <a:pPr marL="457200"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de ondersteuning stopt bij 25 kilometer per uur.</a:t>
            </a:r>
          </a:p>
          <a:p>
            <a:pPr marL="457200" indent="-457200">
              <a:buFont typeface="Arial" panose="020B0604020202020204" pitchFamily="34" charset="0"/>
              <a:buChar char="•"/>
            </a:pPr>
            <a:endParaRPr lang="nl-NL" sz="2800" dirty="0">
              <a:solidFill>
                <a:schemeClr val="bg1"/>
              </a:solidFill>
              <a:latin typeface="Calibri" panose="020F0502020204030204" pitchFamily="34" charset="0"/>
              <a:cs typeface="Calibri" panose="020F0502020204030204" pitchFamily="34" charset="0"/>
            </a:endParaRPr>
          </a:p>
          <a:p>
            <a:r>
              <a:rPr lang="nl-NL" sz="2800" dirty="0">
                <a:solidFill>
                  <a:schemeClr val="bg1"/>
                </a:solidFill>
                <a:latin typeface="Calibri" panose="020F0502020204030204" pitchFamily="34" charset="0"/>
                <a:cs typeface="Calibri" panose="020F0502020204030204" pitchFamily="34" charset="0"/>
              </a:rPr>
              <a:t>Voldoet een fatbike niet aan deze kenmerken, dan is het een illegaal motorvoertuig en mag het niet als e-bike de weg op. </a:t>
            </a:r>
          </a:p>
        </p:txBody>
      </p:sp>
    </p:spTree>
    <p:extLst>
      <p:ext uri="{BB962C8B-B14F-4D97-AF65-F5344CB8AC3E}">
        <p14:creationId xmlns:p14="http://schemas.microsoft.com/office/powerpoint/2010/main" val="13793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8F37B-6272-EB93-FC69-E4199E0AF66A}"/>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5483A4E7-3728-BF7B-8A69-C887CE82E021}"/>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1AA5CFC8-EAE8-D784-A852-70917664DCC1}"/>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C4797206-7DB3-7CE0-BE2A-69A16726C3F7}"/>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2" name="Titel 1">
            <a:extLst>
              <a:ext uri="{FF2B5EF4-FFF2-40B4-BE49-F238E27FC236}">
                <a16:creationId xmlns:a16="http://schemas.microsoft.com/office/drawing/2014/main" id="{7642C53D-F9C4-058A-755A-B2EE38EF4BB6}"/>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Jullie ervaringen: een mini-enquête</a:t>
            </a:r>
          </a:p>
          <a:p>
            <a:pPr algn="l"/>
            <a:r>
              <a:rPr lang="nl-NL" sz="2800" dirty="0">
                <a:solidFill>
                  <a:schemeClr val="bg1"/>
                </a:solidFill>
                <a:latin typeface="Calibri" panose="020F0502020204030204" pitchFamily="34" charset="0"/>
                <a:cs typeface="Calibri" panose="020F0502020204030204" pitchFamily="34" charset="0"/>
              </a:rPr>
              <a:t>met handopsteken</a:t>
            </a:r>
          </a:p>
        </p:txBody>
      </p:sp>
      <p:sp>
        <p:nvSpPr>
          <p:cNvPr id="10" name="Tekstvak 9">
            <a:extLst>
              <a:ext uri="{FF2B5EF4-FFF2-40B4-BE49-F238E27FC236}">
                <a16:creationId xmlns:a16="http://schemas.microsoft.com/office/drawing/2014/main" id="{90400ADF-ECF5-C731-0D22-040836F93620}"/>
              </a:ext>
            </a:extLst>
          </p:cNvPr>
          <p:cNvSpPr txBox="1"/>
          <p:nvPr/>
        </p:nvSpPr>
        <p:spPr>
          <a:xfrm>
            <a:off x="675360" y="2101606"/>
            <a:ext cx="9443330" cy="3785652"/>
          </a:xfrm>
          <a:prstGeom prst="rect">
            <a:avLst/>
          </a:prstGeom>
          <a:noFill/>
        </p:spPr>
        <p:txBody>
          <a:bodyPr wrap="square">
            <a:spAutoFit/>
          </a:bodyPr>
          <a:lstStyle/>
          <a:p>
            <a:pPr indent="-4572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wel eens op een fatbike gereden?</a:t>
            </a:r>
          </a:p>
          <a:p>
            <a:pPr indent="-4572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wel eens achterop een fatbike gezeten?</a:t>
            </a:r>
          </a:p>
          <a:p>
            <a:pPr indent="-4572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zelf een fatbike?</a:t>
            </a:r>
          </a:p>
          <a:p>
            <a:pPr indent="-4572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zelf een gewone e-bike? </a:t>
            </a:r>
          </a:p>
          <a:p>
            <a:pPr indent="-4572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een gewone fiets?</a:t>
            </a:r>
          </a:p>
          <a:p>
            <a:pPr indent="-4572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een snorfiets? Een brommer/scooter? Een speed pedelec?  </a:t>
            </a:r>
          </a:p>
          <a:p>
            <a:pPr indent="-457200">
              <a:buFont typeface="Arial" panose="020B0604020202020204" pitchFamily="34" charset="0"/>
              <a:buChar char="•"/>
            </a:pPr>
            <a:endParaRPr lang="nl-NL" sz="2400" dirty="0">
              <a:solidFill>
                <a:schemeClr val="bg1"/>
              </a:solidFill>
              <a:latin typeface="Calibri" panose="020F0502020204030204" pitchFamily="34" charset="0"/>
              <a:cs typeface="Calibri" panose="020F0502020204030204" pitchFamily="34" charset="0"/>
            </a:endParaRPr>
          </a:p>
          <a:p>
            <a:r>
              <a:rPr lang="nl-NL" sz="2400" dirty="0">
                <a:solidFill>
                  <a:schemeClr val="bg1"/>
                </a:solidFill>
                <a:latin typeface="Calibri" panose="020F0502020204030204" pitchFamily="34" charset="0"/>
                <a:cs typeface="Calibri" panose="020F0502020204030204" pitchFamily="34" charset="0"/>
              </a:rPr>
              <a:t>Voor de </a:t>
            </a:r>
            <a:r>
              <a:rPr lang="nl-NL" sz="2400" dirty="0" err="1">
                <a:solidFill>
                  <a:schemeClr val="bg1"/>
                </a:solidFill>
                <a:latin typeface="Calibri" panose="020F0502020204030204" pitchFamily="34" charset="0"/>
                <a:cs typeface="Calibri" panose="020F0502020204030204" pitchFamily="34" charset="0"/>
              </a:rPr>
              <a:t>fatbike</a:t>
            </a:r>
            <a:r>
              <a:rPr lang="nl-NL" sz="2400" dirty="0">
                <a:solidFill>
                  <a:schemeClr val="bg1"/>
                </a:solidFill>
                <a:latin typeface="Calibri" panose="020F0502020204030204" pitchFamily="34" charset="0"/>
                <a:cs typeface="Calibri" panose="020F0502020204030204" pitchFamily="34" charset="0"/>
              </a:rPr>
              <a:t>-bezitters</a:t>
            </a:r>
          </a:p>
          <a:p>
            <a:pPr marL="342900" indent="-3429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heeft een illegale fatbike (meer dan 250 kilowatt/opgevoerd)?</a:t>
            </a:r>
          </a:p>
          <a:p>
            <a:pPr marL="342900" indent="-342900">
              <a:buFont typeface="Arial" panose="020B0604020202020204" pitchFamily="34" charset="0"/>
              <a:buChar char="•"/>
            </a:pPr>
            <a:r>
              <a:rPr lang="nl-NL" sz="2400" dirty="0">
                <a:solidFill>
                  <a:schemeClr val="bg1"/>
                </a:solidFill>
                <a:latin typeface="Calibri" panose="020F0502020204030204" pitchFamily="34" charset="0"/>
                <a:cs typeface="Calibri" panose="020F0502020204030204" pitchFamily="34" charset="0"/>
              </a:rPr>
              <a:t>Wie neemt vaak iemand achterop?</a:t>
            </a:r>
          </a:p>
        </p:txBody>
      </p:sp>
    </p:spTree>
    <p:extLst>
      <p:ext uri="{BB962C8B-B14F-4D97-AF65-F5344CB8AC3E}">
        <p14:creationId xmlns:p14="http://schemas.microsoft.com/office/powerpoint/2010/main" val="62064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689DB-8432-C175-446A-BDBC285117CE}"/>
            </a:ext>
          </a:extLst>
        </p:cNvPr>
        <p:cNvGrpSpPr/>
        <p:nvPr/>
      </p:nvGrpSpPr>
      <p:grpSpPr>
        <a:xfrm>
          <a:off x="0" y="0"/>
          <a:ext cx="0" cy="0"/>
          <a:chOff x="0" y="0"/>
          <a:chExt cx="0" cy="0"/>
        </a:xfrm>
      </p:grpSpPr>
      <p:pic>
        <p:nvPicPr>
          <p:cNvPr id="4" name="Afbeelding 3" descr="Afbeelding met wiel, band, Landvoertuig, buitenshuis&#10;&#10;Door AI gegenereerde inhoud is mogelijk onjuist.">
            <a:extLst>
              <a:ext uri="{FF2B5EF4-FFF2-40B4-BE49-F238E27FC236}">
                <a16:creationId xmlns:a16="http://schemas.microsoft.com/office/drawing/2014/main" id="{ADE3EC40-0EC2-98D4-702B-634EB25D6D29}"/>
              </a:ext>
            </a:extLst>
          </p:cNvPr>
          <p:cNvPicPr>
            <a:picLocks noChangeAspect="1"/>
          </p:cNvPicPr>
          <p:nvPr/>
        </p:nvPicPr>
        <p:blipFill>
          <a:blip r:embed="rId3">
            <a:alphaModFix amt="27000"/>
          </a:blip>
          <a:stretch>
            <a:fillRect/>
          </a:stretch>
        </p:blipFill>
        <p:spPr>
          <a:xfrm>
            <a:off x="0" y="-5993"/>
            <a:ext cx="12205446" cy="6863993"/>
          </a:xfrm>
          <a:prstGeom prst="rect">
            <a:avLst/>
          </a:prstGeom>
          <a:effectLst>
            <a:outerShdw blurRad="50800" dist="50800" dir="5400000" sx="1000" sy="1000" algn="ctr" rotWithShape="0">
              <a:srgbClr val="000000"/>
            </a:outerShdw>
          </a:effectLst>
        </p:spPr>
      </p:pic>
      <p:grpSp>
        <p:nvGrpSpPr>
          <p:cNvPr id="7" name="Groep 6">
            <a:extLst>
              <a:ext uri="{FF2B5EF4-FFF2-40B4-BE49-F238E27FC236}">
                <a16:creationId xmlns:a16="http://schemas.microsoft.com/office/drawing/2014/main" id="{6A3547DF-A685-112F-691B-5274E016B7EF}"/>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1E3F12B2-0D0F-D4E0-1193-03C46832E574}"/>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8F1FFE7F-2DEA-357A-446D-63DA5DBE5361}"/>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5" name="Titel 1">
            <a:extLst>
              <a:ext uri="{FF2B5EF4-FFF2-40B4-BE49-F238E27FC236}">
                <a16:creationId xmlns:a16="http://schemas.microsoft.com/office/drawing/2014/main" id="{B8171A8C-6415-CAE6-744E-49C7DED03EB9}"/>
              </a:ext>
            </a:extLst>
          </p:cNvPr>
          <p:cNvSpPr txBox="1">
            <a:spLocks/>
          </p:cNvSpPr>
          <p:nvPr/>
        </p:nvSpPr>
        <p:spPr>
          <a:xfrm>
            <a:off x="675361" y="622154"/>
            <a:ext cx="10515600" cy="10389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Pluspunten fatbikes, waarom zo populair?</a:t>
            </a:r>
          </a:p>
        </p:txBody>
      </p:sp>
    </p:spTree>
    <p:extLst>
      <p:ext uri="{BB962C8B-B14F-4D97-AF65-F5344CB8AC3E}">
        <p14:creationId xmlns:p14="http://schemas.microsoft.com/office/powerpoint/2010/main" val="398941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2524-DA89-102C-6405-CD468B344E1F}"/>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288566E7-F860-7301-2B83-81CC9604190E}"/>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B4715DD5-8A25-44C1-B64F-77208DC019E4}"/>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65C406A5-661C-24BC-C419-424730CF9367}"/>
                </a:ext>
              </a:extLst>
            </p:cNvPr>
            <p:cNvPicPr>
              <a:picLocks noChangeAspect="1"/>
            </p:cNvPicPr>
            <p:nvPr/>
          </p:nvPicPr>
          <p:blipFill>
            <a:blip r:embed="rId3"/>
            <a:stretch>
              <a:fillRect/>
            </a:stretch>
          </p:blipFill>
          <p:spPr>
            <a:xfrm>
              <a:off x="4743580" y="4755529"/>
              <a:ext cx="2463800" cy="1930400"/>
            </a:xfrm>
            <a:prstGeom prst="rect">
              <a:avLst/>
            </a:prstGeom>
          </p:spPr>
        </p:pic>
      </p:grpSp>
      <p:pic>
        <p:nvPicPr>
          <p:cNvPr id="4" name="Afbeelding 3" descr="Afbeelding met wiel, band, Landvoertuig, buitenshuis&#10;&#10;Door AI gegenereerde inhoud is mogelijk onjuist.">
            <a:extLst>
              <a:ext uri="{FF2B5EF4-FFF2-40B4-BE49-F238E27FC236}">
                <a16:creationId xmlns:a16="http://schemas.microsoft.com/office/drawing/2014/main" id="{B848500D-0B47-9F9E-C2CD-1D4DA34D08E1}"/>
              </a:ext>
            </a:extLst>
          </p:cNvPr>
          <p:cNvPicPr>
            <a:picLocks noChangeAspect="1"/>
          </p:cNvPicPr>
          <p:nvPr/>
        </p:nvPicPr>
        <p:blipFill>
          <a:blip r:embed="rId4"/>
          <a:stretch>
            <a:fillRect/>
          </a:stretch>
        </p:blipFill>
        <p:spPr>
          <a:xfrm>
            <a:off x="6953694" y="3436060"/>
            <a:ext cx="5238306" cy="3421940"/>
          </a:xfrm>
          <a:prstGeom prst="rect">
            <a:avLst/>
          </a:prstGeom>
          <a:effectLst>
            <a:outerShdw blurRad="50800" dist="50800" dir="5400000" sx="1000" sy="1000" algn="ctr" rotWithShape="0">
              <a:srgbClr val="000000"/>
            </a:outerShdw>
          </a:effectLst>
        </p:spPr>
      </p:pic>
      <p:sp>
        <p:nvSpPr>
          <p:cNvPr id="5" name="Titel 1">
            <a:extLst>
              <a:ext uri="{FF2B5EF4-FFF2-40B4-BE49-F238E27FC236}">
                <a16:creationId xmlns:a16="http://schemas.microsoft.com/office/drawing/2014/main" id="{83A212C7-E7E8-B00F-D107-FC08E5F6208B}"/>
              </a:ext>
            </a:extLst>
          </p:cNvPr>
          <p:cNvSpPr txBox="1">
            <a:spLocks/>
          </p:cNvSpPr>
          <p:nvPr/>
        </p:nvSpPr>
        <p:spPr>
          <a:xfrm>
            <a:off x="675361" y="171206"/>
            <a:ext cx="10515600" cy="7654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Pluspunten van de fatbike</a:t>
            </a:r>
          </a:p>
        </p:txBody>
      </p:sp>
      <p:sp>
        <p:nvSpPr>
          <p:cNvPr id="6" name="Tekstvak 5">
            <a:extLst>
              <a:ext uri="{FF2B5EF4-FFF2-40B4-BE49-F238E27FC236}">
                <a16:creationId xmlns:a16="http://schemas.microsoft.com/office/drawing/2014/main" id="{F634DECB-3DBA-1E5A-F119-512464979403}"/>
              </a:ext>
            </a:extLst>
          </p:cNvPr>
          <p:cNvSpPr txBox="1"/>
          <p:nvPr/>
        </p:nvSpPr>
        <p:spPr>
          <a:xfrm>
            <a:off x="474394" y="1217351"/>
            <a:ext cx="7792276" cy="5109091"/>
          </a:xfrm>
          <a:prstGeom prst="rect">
            <a:avLst/>
          </a:prstGeom>
          <a:noFill/>
        </p:spPr>
        <p:txBody>
          <a:bodyPr wrap="square">
            <a:spAutoFit/>
          </a:bodyPr>
          <a:lstStyle/>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grip op de weg door brede banden</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sterkte constructie</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comfortabel door zachte banden + vering </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veelzijdig: geschikt voor stad en </a:t>
            </a:r>
            <a:r>
              <a:rPr lang="nl-NL" sz="2800" dirty="0" err="1">
                <a:solidFill>
                  <a:schemeClr val="bg1"/>
                </a:solidFill>
                <a:latin typeface="Calibri" panose="020F0502020204030204" pitchFamily="34" charset="0"/>
                <a:cs typeface="Calibri" panose="020F0502020204030204" pitchFamily="34" charset="0"/>
              </a:rPr>
              <a:t>offroad</a:t>
            </a:r>
            <a:endParaRPr lang="nl-NL" sz="2800" dirty="0">
              <a:solidFill>
                <a:schemeClr val="bg1"/>
              </a:solidFill>
              <a:latin typeface="Calibri" panose="020F0502020204030204" pitchFamily="34" charset="0"/>
              <a:cs typeface="Calibri" panose="020F0502020204030204" pitchFamily="34" charset="0"/>
            </a:endParaRP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groot tweepersoonszadel, makkelijk achterop</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stoer uiterlijk/zitten geen ouderen op</a:t>
            </a:r>
          </a:p>
          <a:p>
            <a:pPr indent="-457200">
              <a:buFont typeface="Arial" panose="020B0604020202020204" pitchFamily="34" charset="0"/>
              <a:buChar char="•"/>
            </a:pPr>
            <a:r>
              <a:rPr lang="nl-NL" sz="2800" dirty="0">
                <a:solidFill>
                  <a:srgbClr val="FFFF00"/>
                </a:solidFill>
                <a:latin typeface="Calibri" panose="020F0502020204030204" pitchFamily="34" charset="0"/>
                <a:cs typeface="Calibri" panose="020F0502020204030204" pitchFamily="34" charset="0"/>
              </a:rPr>
              <a:t>makkelijk op te voeren</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vaak goedkoper dan gewone e-bikes</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er is geen leeftijdsgrens</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je hebt geen rijbewijs/verzekering nodig</a:t>
            </a:r>
          </a:p>
          <a:p>
            <a:pPr indent="-4572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geen helm verplicht</a:t>
            </a:r>
          </a:p>
          <a:p>
            <a:endParaRPr lang="nl-NL" dirty="0"/>
          </a:p>
        </p:txBody>
      </p:sp>
    </p:spTree>
    <p:extLst>
      <p:ext uri="{BB962C8B-B14F-4D97-AF65-F5344CB8AC3E}">
        <p14:creationId xmlns:p14="http://schemas.microsoft.com/office/powerpoint/2010/main" val="103312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B86AA-21C5-4D2B-0B91-BEE1BB9F4108}"/>
            </a:ext>
          </a:extLst>
        </p:cNvPr>
        <p:cNvGrpSpPr/>
        <p:nvPr/>
      </p:nvGrpSpPr>
      <p:grpSpPr>
        <a:xfrm>
          <a:off x="0" y="0"/>
          <a:ext cx="0" cy="0"/>
          <a:chOff x="0" y="0"/>
          <a:chExt cx="0" cy="0"/>
        </a:xfrm>
      </p:grpSpPr>
      <p:pic>
        <p:nvPicPr>
          <p:cNvPr id="3" name="Afbeelding 2" descr="Afbeelding met Landvoertuig, wiel, voertuig, buitenshuis&#10;&#10;Door AI gegenereerde inhoud is mogelijk onjuist.">
            <a:extLst>
              <a:ext uri="{FF2B5EF4-FFF2-40B4-BE49-F238E27FC236}">
                <a16:creationId xmlns:a16="http://schemas.microsoft.com/office/drawing/2014/main" id="{A4E97827-3E82-BD5D-5677-CBE6880AA763}"/>
              </a:ext>
            </a:extLst>
          </p:cNvPr>
          <p:cNvPicPr>
            <a:picLocks noChangeAspect="1"/>
          </p:cNvPicPr>
          <p:nvPr/>
        </p:nvPicPr>
        <p:blipFill>
          <a:blip r:embed="rId3">
            <a:alphaModFix amt="25000"/>
          </a:blip>
          <a:stretch>
            <a:fillRect/>
          </a:stretch>
        </p:blipFill>
        <p:spPr>
          <a:xfrm>
            <a:off x="13447" y="1"/>
            <a:ext cx="12192000" cy="6858000"/>
          </a:xfrm>
          <a:prstGeom prst="rect">
            <a:avLst/>
          </a:prstGeom>
          <a:gradFill flip="none" rotWithShape="1">
            <a:gsLst>
              <a:gs pos="31000">
                <a:schemeClr val="tx1"/>
              </a:gs>
              <a:gs pos="64000">
                <a:srgbClr val="23A296"/>
              </a:gs>
              <a:gs pos="100000">
                <a:srgbClr val="23A296"/>
              </a:gs>
            </a:gsLst>
            <a:lin ang="0" scaled="1"/>
            <a:tileRect/>
          </a:gradFill>
        </p:spPr>
      </p:pic>
      <p:grpSp>
        <p:nvGrpSpPr>
          <p:cNvPr id="7" name="Groep 6">
            <a:extLst>
              <a:ext uri="{FF2B5EF4-FFF2-40B4-BE49-F238E27FC236}">
                <a16:creationId xmlns:a16="http://schemas.microsoft.com/office/drawing/2014/main" id="{FF101F96-E881-EA93-8262-E2CBA7E8F65B}"/>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6F7EC059-BCBB-399D-BA05-5A5DC9B6DADE}"/>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9475BEFD-BD0A-A1ED-A41E-363D80931A65}"/>
                </a:ext>
              </a:extLst>
            </p:cNvPr>
            <p:cNvPicPr>
              <a:picLocks noChangeAspect="1"/>
            </p:cNvPicPr>
            <p:nvPr/>
          </p:nvPicPr>
          <p:blipFill>
            <a:blip r:embed="rId4"/>
            <a:stretch>
              <a:fillRect/>
            </a:stretch>
          </p:blipFill>
          <p:spPr>
            <a:xfrm>
              <a:off x="4743580" y="4755529"/>
              <a:ext cx="2463800" cy="1930400"/>
            </a:xfrm>
            <a:prstGeom prst="rect">
              <a:avLst/>
            </a:prstGeom>
          </p:spPr>
        </p:pic>
      </p:grpSp>
      <p:sp>
        <p:nvSpPr>
          <p:cNvPr id="5" name="Titel 1">
            <a:extLst>
              <a:ext uri="{FF2B5EF4-FFF2-40B4-BE49-F238E27FC236}">
                <a16:creationId xmlns:a16="http://schemas.microsoft.com/office/drawing/2014/main" id="{C2E7A970-F8C4-87F1-3CB8-EC4DFA48B861}"/>
              </a:ext>
            </a:extLst>
          </p:cNvPr>
          <p:cNvSpPr txBox="1">
            <a:spLocks/>
          </p:cNvSpPr>
          <p:nvPr/>
        </p:nvSpPr>
        <p:spPr>
          <a:xfrm>
            <a:off x="675361" y="622154"/>
            <a:ext cx="10515600" cy="10389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Problemen met de fatbike</a:t>
            </a:r>
          </a:p>
          <a:p>
            <a:pPr algn="l"/>
            <a:r>
              <a:rPr lang="nl-NL" sz="3600" b="1" dirty="0">
                <a:solidFill>
                  <a:schemeClr val="bg1"/>
                </a:solidFill>
                <a:latin typeface="Calibri" panose="020F0502020204030204" pitchFamily="34" charset="0"/>
                <a:cs typeface="Calibri" panose="020F0502020204030204" pitchFamily="34" charset="0"/>
              </a:rPr>
              <a:t>en hun bestuurders</a:t>
            </a:r>
          </a:p>
        </p:txBody>
      </p:sp>
    </p:spTree>
    <p:extLst>
      <p:ext uri="{BB962C8B-B14F-4D97-AF65-F5344CB8AC3E}">
        <p14:creationId xmlns:p14="http://schemas.microsoft.com/office/powerpoint/2010/main" val="153031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F1E83-C61F-F41C-9FD9-716661C78B56}"/>
            </a:ext>
          </a:extLst>
        </p:cNvPr>
        <p:cNvGrpSpPr/>
        <p:nvPr/>
      </p:nvGrpSpPr>
      <p:grpSpPr>
        <a:xfrm>
          <a:off x="0" y="0"/>
          <a:ext cx="0" cy="0"/>
          <a:chOff x="0" y="0"/>
          <a:chExt cx="0" cy="0"/>
        </a:xfrm>
      </p:grpSpPr>
      <p:grpSp>
        <p:nvGrpSpPr>
          <p:cNvPr id="7" name="Groep 6">
            <a:extLst>
              <a:ext uri="{FF2B5EF4-FFF2-40B4-BE49-F238E27FC236}">
                <a16:creationId xmlns:a16="http://schemas.microsoft.com/office/drawing/2014/main" id="{BF4561CF-AFC4-535D-44F1-899A554A08ED}"/>
              </a:ext>
            </a:extLst>
          </p:cNvPr>
          <p:cNvGrpSpPr/>
          <p:nvPr/>
        </p:nvGrpSpPr>
        <p:grpSpPr>
          <a:xfrm>
            <a:off x="9019267" y="-5992"/>
            <a:ext cx="3186180" cy="2277106"/>
            <a:chOff x="4382390" y="4578331"/>
            <a:chExt cx="3186180" cy="2277106"/>
          </a:xfrm>
        </p:grpSpPr>
        <p:sp>
          <p:nvSpPr>
            <p:cNvPr id="8" name="Afgeronde rechthoek 7">
              <a:extLst>
                <a:ext uri="{FF2B5EF4-FFF2-40B4-BE49-F238E27FC236}">
                  <a16:creationId xmlns:a16="http://schemas.microsoft.com/office/drawing/2014/main" id="{966FFE8C-81AA-0F15-59FA-795BB05D42D4}"/>
                </a:ext>
              </a:extLst>
            </p:cNvPr>
            <p:cNvSpPr/>
            <p:nvPr/>
          </p:nvSpPr>
          <p:spPr>
            <a:xfrm>
              <a:off x="4382390" y="4578331"/>
              <a:ext cx="3186180" cy="22771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Lettertype, logo, Graphics&#10;&#10;Door AI gegenereerde inhoud is mogelijk onjuist.">
              <a:extLst>
                <a:ext uri="{FF2B5EF4-FFF2-40B4-BE49-F238E27FC236}">
                  <a16:creationId xmlns:a16="http://schemas.microsoft.com/office/drawing/2014/main" id="{41ED8AE6-0A7F-5823-0DDF-FB571271A8F7}"/>
                </a:ext>
              </a:extLst>
            </p:cNvPr>
            <p:cNvPicPr>
              <a:picLocks noChangeAspect="1"/>
            </p:cNvPicPr>
            <p:nvPr/>
          </p:nvPicPr>
          <p:blipFill>
            <a:blip r:embed="rId3"/>
            <a:stretch>
              <a:fillRect/>
            </a:stretch>
          </p:blipFill>
          <p:spPr>
            <a:xfrm>
              <a:off x="4743580" y="4755529"/>
              <a:ext cx="2463800" cy="1930400"/>
            </a:xfrm>
            <a:prstGeom prst="rect">
              <a:avLst/>
            </a:prstGeom>
          </p:spPr>
        </p:pic>
      </p:grpSp>
      <p:sp>
        <p:nvSpPr>
          <p:cNvPr id="5" name="Titel 1">
            <a:extLst>
              <a:ext uri="{FF2B5EF4-FFF2-40B4-BE49-F238E27FC236}">
                <a16:creationId xmlns:a16="http://schemas.microsoft.com/office/drawing/2014/main" id="{43BDFF37-2E51-946B-AD2B-EA48D6F34A81}"/>
              </a:ext>
            </a:extLst>
          </p:cNvPr>
          <p:cNvSpPr txBox="1">
            <a:spLocks/>
          </p:cNvSpPr>
          <p:nvPr/>
        </p:nvSpPr>
        <p:spPr>
          <a:xfrm>
            <a:off x="675361" y="622154"/>
            <a:ext cx="10515600" cy="10389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600" b="1" dirty="0">
                <a:solidFill>
                  <a:schemeClr val="bg1"/>
                </a:solidFill>
                <a:latin typeface="Calibri" panose="020F0502020204030204" pitchFamily="34" charset="0"/>
                <a:cs typeface="Calibri" panose="020F0502020204030204" pitchFamily="34" charset="0"/>
              </a:rPr>
              <a:t>Problemen met de fatbike</a:t>
            </a:r>
          </a:p>
          <a:p>
            <a:pPr algn="l"/>
            <a:r>
              <a:rPr lang="nl-NL" sz="3600" b="1" dirty="0">
                <a:solidFill>
                  <a:schemeClr val="bg1"/>
                </a:solidFill>
                <a:latin typeface="Calibri" panose="020F0502020204030204" pitchFamily="34" charset="0"/>
                <a:cs typeface="Calibri" panose="020F0502020204030204" pitchFamily="34" charset="0"/>
              </a:rPr>
              <a:t>en hun bestuurders</a:t>
            </a:r>
          </a:p>
        </p:txBody>
      </p:sp>
      <p:sp>
        <p:nvSpPr>
          <p:cNvPr id="6" name="Tekstvak 5">
            <a:extLst>
              <a:ext uri="{FF2B5EF4-FFF2-40B4-BE49-F238E27FC236}">
                <a16:creationId xmlns:a16="http://schemas.microsoft.com/office/drawing/2014/main" id="{CFA7037D-4E7B-43A7-C6C2-2C23F7610092}"/>
              </a:ext>
            </a:extLst>
          </p:cNvPr>
          <p:cNvSpPr txBox="1"/>
          <p:nvPr/>
        </p:nvSpPr>
        <p:spPr>
          <a:xfrm>
            <a:off x="675361" y="2101606"/>
            <a:ext cx="6990568" cy="4093428"/>
          </a:xfrm>
          <a:prstGeom prst="rect">
            <a:avLst/>
          </a:prstGeom>
          <a:noFill/>
        </p:spPr>
        <p:txBody>
          <a:bodyPr wrap="square">
            <a:spAutoFit/>
          </a:bodyPr>
          <a:lstStyle/>
          <a:p>
            <a:pPr marL="342900" indent="-3429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Zijn de kenmerken van de fatbike het probleem?</a:t>
            </a:r>
          </a:p>
          <a:p>
            <a:pPr marL="342900" indent="-3429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Gaat het om hoe de fatbike wordt gebruikt?</a:t>
            </a:r>
          </a:p>
          <a:p>
            <a:pPr marL="342900" indent="-342900">
              <a:buFont typeface="Arial" panose="020B0604020202020204" pitchFamily="34" charset="0"/>
              <a:buChar char="•"/>
            </a:pPr>
            <a:r>
              <a:rPr lang="nl-NL" sz="2800" dirty="0">
                <a:solidFill>
                  <a:schemeClr val="bg1"/>
                </a:solidFill>
                <a:latin typeface="Calibri" panose="020F0502020204030204" pitchFamily="34" charset="0"/>
                <a:cs typeface="Calibri" panose="020F0502020204030204" pitchFamily="34" charset="0"/>
              </a:rPr>
              <a:t>Gaat het om wie de fatbike gebruikt?</a:t>
            </a:r>
          </a:p>
          <a:p>
            <a:pPr marL="342900" indent="-342900">
              <a:buFont typeface="Arial" panose="020B0604020202020204" pitchFamily="34" charset="0"/>
              <a:buChar char="•"/>
            </a:pPr>
            <a:endParaRPr lang="nl-NL" dirty="0">
              <a:solidFill>
                <a:schemeClr val="bg1"/>
              </a:solidFill>
              <a:latin typeface="Calibri" panose="020F0502020204030204" pitchFamily="34" charset="0"/>
              <a:cs typeface="Calibri" panose="020F0502020204030204" pitchFamily="34" charset="0"/>
            </a:endParaRPr>
          </a:p>
          <a:p>
            <a:r>
              <a:rPr lang="nl-NL" sz="2800" b="1" dirty="0">
                <a:solidFill>
                  <a:schemeClr val="bg1"/>
                </a:solidFill>
                <a:latin typeface="Calibri" panose="020F0502020204030204" pitchFamily="34" charset="0"/>
                <a:cs typeface="Calibri" panose="020F0502020204030204" pitchFamily="34" charset="0"/>
              </a:rPr>
              <a:t>“Pas als we weten welk probleem we </a:t>
            </a:r>
          </a:p>
          <a:p>
            <a:r>
              <a:rPr lang="nl-NL" sz="2800" b="1" dirty="0">
                <a:solidFill>
                  <a:schemeClr val="bg1"/>
                </a:solidFill>
                <a:latin typeface="Calibri" panose="020F0502020204030204" pitchFamily="34" charset="0"/>
                <a:cs typeface="Calibri" panose="020F0502020204030204" pitchFamily="34" charset="0"/>
              </a:rPr>
              <a:t>moeten oplossen, kunnen we nadenken </a:t>
            </a:r>
          </a:p>
          <a:p>
            <a:r>
              <a:rPr lang="nl-NL" sz="2800" b="1" dirty="0">
                <a:solidFill>
                  <a:schemeClr val="bg1"/>
                </a:solidFill>
                <a:latin typeface="Calibri" panose="020F0502020204030204" pitchFamily="34" charset="0"/>
                <a:cs typeface="Calibri" panose="020F0502020204030204" pitchFamily="34" charset="0"/>
              </a:rPr>
              <a:t>over welke maatregelen we het beste </a:t>
            </a:r>
          </a:p>
          <a:p>
            <a:r>
              <a:rPr lang="nl-NL" sz="2800" b="1" dirty="0">
                <a:solidFill>
                  <a:schemeClr val="bg1"/>
                </a:solidFill>
                <a:latin typeface="Calibri" panose="020F0502020204030204" pitchFamily="34" charset="0"/>
                <a:cs typeface="Calibri" panose="020F0502020204030204" pitchFamily="34" charset="0"/>
              </a:rPr>
              <a:t>kunnen nemen.”</a:t>
            </a:r>
          </a:p>
          <a:p>
            <a:endParaRPr lang="nl-NL" dirty="0"/>
          </a:p>
        </p:txBody>
      </p:sp>
      <p:pic>
        <p:nvPicPr>
          <p:cNvPr id="3" name="Afbeelding 2" descr="Afbeelding met Landvoertuig, wiel, voertuig, buitenshuis&#10;&#10;Door AI gegenereerde inhoud is mogelijk onjuist.">
            <a:extLst>
              <a:ext uri="{FF2B5EF4-FFF2-40B4-BE49-F238E27FC236}">
                <a16:creationId xmlns:a16="http://schemas.microsoft.com/office/drawing/2014/main" id="{D3EF4BDE-CEDE-7895-EA36-4E781A1E3DF4}"/>
              </a:ext>
            </a:extLst>
          </p:cNvPr>
          <p:cNvPicPr>
            <a:picLocks noChangeAspect="1"/>
          </p:cNvPicPr>
          <p:nvPr/>
        </p:nvPicPr>
        <p:blipFill>
          <a:blip r:embed="rId4"/>
          <a:stretch>
            <a:fillRect/>
          </a:stretch>
        </p:blipFill>
        <p:spPr>
          <a:xfrm>
            <a:off x="7191632" y="3437749"/>
            <a:ext cx="5000368" cy="3420251"/>
          </a:xfrm>
          <a:prstGeom prst="rect">
            <a:avLst/>
          </a:prstGeom>
        </p:spPr>
      </p:pic>
    </p:spTree>
    <p:extLst>
      <p:ext uri="{BB962C8B-B14F-4D97-AF65-F5344CB8AC3E}">
        <p14:creationId xmlns:p14="http://schemas.microsoft.com/office/powerpoint/2010/main" val="28775820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394</TotalTime>
  <Words>3623</Words>
  <Application>Microsoft Macintosh PowerPoint</Application>
  <PresentationFormat>Breedbeeld</PresentationFormat>
  <Paragraphs>261</Paragraphs>
  <Slides>23</Slides>
  <Notes>23</Notes>
  <HiddenSlides>0</HiddenSlides>
  <MMClips>4</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Aptos</vt:lpstr>
      <vt:lpstr>Aptos Display</vt:lpstr>
      <vt:lpstr>Arial</vt:lpstr>
      <vt:lpstr>Avenir Next Condensed</vt:lpstr>
      <vt:lpstr>Block Berthold</vt:lpstr>
      <vt:lpstr>Calibri</vt:lpstr>
      <vt:lpstr>Google Sans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Leonie Soemers</dc:creator>
  <cp:lastModifiedBy>Leonie Soemers</cp:lastModifiedBy>
  <cp:revision>9</cp:revision>
  <dcterms:created xsi:type="dcterms:W3CDTF">2025-06-01T12:51:58Z</dcterms:created>
  <dcterms:modified xsi:type="dcterms:W3CDTF">2025-06-17T12:46:31Z</dcterms:modified>
</cp:coreProperties>
</file>