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7" r:id="rId6"/>
    <p:sldId id="259" r:id="rId7"/>
    <p:sldId id="260" r:id="rId8"/>
    <p:sldId id="261" r:id="rId9"/>
    <p:sldId id="262" r:id="rId10"/>
    <p:sldId id="263" r:id="rId11"/>
    <p:sldId id="265" r:id="rId12"/>
    <p:sldId id="264" r:id="rId13"/>
    <p:sldId id="266" r:id="rId14"/>
    <p:sldId id="267" r:id="rId15"/>
    <p:sldId id="268" r:id="rId16"/>
    <p:sldId id="269" r:id="rId17"/>
    <p:sldId id="270" r:id="rId18"/>
    <p:sldId id="271" r:id="rId19"/>
    <p:sldId id="272"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A29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95F0F3-F74C-D840-A7B3-19F9787F6DE8}" v="2" dt="2024-04-16T14:12:34.32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4"/>
    <p:restoredTop sz="85714"/>
  </p:normalViewPr>
  <p:slideViewPr>
    <p:cSldViewPr snapToGrid="0">
      <p:cViewPr varScale="1">
        <p:scale>
          <a:sx n="102" d="100"/>
          <a:sy n="102" d="100"/>
        </p:scale>
        <p:origin x="200" y="23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oemers" userId="54816b36-4bd4-440a-9642-112c785ef63e" providerId="ADAL" clId="{E595F0F3-F74C-D840-A7B3-19F9787F6DE8}"/>
    <pc:docChg chg="modSld">
      <pc:chgData name="Leonie Soemers" userId="54816b36-4bd4-440a-9642-112c785ef63e" providerId="ADAL" clId="{E595F0F3-F74C-D840-A7B3-19F9787F6DE8}" dt="2024-04-16T14:12:47.640" v="7" actId="1076"/>
      <pc:docMkLst>
        <pc:docMk/>
      </pc:docMkLst>
      <pc:sldChg chg="addSp delSp modSp mod">
        <pc:chgData name="Leonie Soemers" userId="54816b36-4bd4-440a-9642-112c785ef63e" providerId="ADAL" clId="{E595F0F3-F74C-D840-A7B3-19F9787F6DE8}" dt="2024-04-16T14:12:47.640" v="7" actId="1076"/>
        <pc:sldMkLst>
          <pc:docMk/>
          <pc:sldMk cId="2029938382" sldId="272"/>
        </pc:sldMkLst>
        <pc:grpChg chg="del">
          <ac:chgData name="Leonie Soemers" userId="54816b36-4bd4-440a-9642-112c785ef63e" providerId="ADAL" clId="{E595F0F3-F74C-D840-A7B3-19F9787F6DE8}" dt="2024-04-16T14:12:31.201" v="0" actId="478"/>
          <ac:grpSpMkLst>
            <pc:docMk/>
            <pc:sldMk cId="2029938382" sldId="272"/>
            <ac:grpSpMk id="10" creationId="{43FD9032-B155-4EEB-2468-C2144413355B}"/>
          </ac:grpSpMkLst>
        </pc:grpChg>
        <pc:picChg chg="add mod">
          <ac:chgData name="Leonie Soemers" userId="54816b36-4bd4-440a-9642-112c785ef63e" providerId="ADAL" clId="{E595F0F3-F74C-D840-A7B3-19F9787F6DE8}" dt="2024-04-16T14:12:47.640" v="7" actId="1076"/>
          <ac:picMkLst>
            <pc:docMk/>
            <pc:sldMk cId="2029938382" sldId="272"/>
            <ac:picMk id="4" creationId="{71C7A08A-4D52-86C0-4332-A6A8CD866C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A7D20-8391-4CC6-8FC0-674326CBA4B6}" type="datetimeFigureOut">
              <a:rPr lang="nl-NL" smtClean="0"/>
              <a:t>16-04-2024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02B32-37F4-414E-ABA7-8EABF595D5C1}" type="slidenum">
              <a:rPr lang="nl-NL" smtClean="0"/>
              <a:t>‹nr.›</a:t>
            </a:fld>
            <a:endParaRPr lang="nl-NL"/>
          </a:p>
        </p:txBody>
      </p:sp>
    </p:spTree>
    <p:extLst>
      <p:ext uri="{BB962C8B-B14F-4D97-AF65-F5344CB8AC3E}">
        <p14:creationId xmlns:p14="http://schemas.microsoft.com/office/powerpoint/2010/main" val="184930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b="1" dirty="0"/>
              <a:t>Dia 1</a:t>
            </a:r>
          </a:p>
          <a:p>
            <a:pPr>
              <a:defRPr/>
            </a:pPr>
            <a:endParaRPr lang="nl-NL" altLang="nl-NL" b="1" dirty="0"/>
          </a:p>
          <a:p>
            <a:pPr>
              <a:defRPr/>
            </a:pPr>
            <a:r>
              <a:rPr lang="nl-NL" altLang="nl-NL" b="1" dirty="0"/>
              <a:t>Deze les is gemaakt door het BVL-team van de provincie Noord-Brabant, om te gebruiken bij de Veilig weer naar school week</a:t>
            </a:r>
          </a:p>
          <a:p>
            <a:pPr>
              <a:defRPr/>
            </a:pPr>
            <a:endParaRPr lang="nl-NL" altLang="nl-NL" b="1" dirty="0"/>
          </a:p>
          <a:p>
            <a:pPr>
              <a:defRPr/>
            </a:pPr>
            <a:r>
              <a:rPr lang="nl-NL" altLang="nl-NL" dirty="0"/>
              <a:t>Doelgroep:</a:t>
            </a:r>
          </a:p>
          <a:p>
            <a:pPr>
              <a:defRPr/>
            </a:pPr>
            <a:r>
              <a:rPr lang="nl-NL" altLang="nl-NL" dirty="0"/>
              <a:t>Bovenbouw basisonderwijs/onderbouw voortgezet onderwijs.</a:t>
            </a:r>
          </a:p>
          <a:p>
            <a:pPr>
              <a:defRPr/>
            </a:pPr>
            <a:endParaRPr lang="nl-NL" altLang="nl-NL" dirty="0"/>
          </a:p>
          <a:p>
            <a:pPr>
              <a:defRPr/>
            </a:pPr>
            <a:r>
              <a:rPr lang="nl-NL" altLang="nl-NL" dirty="0"/>
              <a:t>Duur:</a:t>
            </a:r>
          </a:p>
          <a:p>
            <a:pPr>
              <a:defRPr/>
            </a:pPr>
            <a:r>
              <a:rPr lang="nl-NL" altLang="nl-NL" dirty="0"/>
              <a:t>1 lesuur van 50 minuten.</a:t>
            </a:r>
          </a:p>
          <a:p>
            <a:pPr>
              <a:defRPr/>
            </a:pPr>
            <a:endParaRPr lang="nl-NL" altLang="nl-NL" dirty="0"/>
          </a:p>
          <a:p>
            <a:pPr>
              <a:defRPr/>
            </a:pPr>
            <a:r>
              <a:rPr lang="nl-NL" altLang="nl-NL" dirty="0"/>
              <a:t>Voorbereiding:</a:t>
            </a:r>
          </a:p>
          <a:p>
            <a:pPr>
              <a:defRPr/>
            </a:pPr>
            <a:r>
              <a:rPr lang="nl-NL" altLang="nl-NL" dirty="0"/>
              <a:t>De les kan zonder voorbereiding worden gegeven maar we raden aan de PowerPoint eerst zelf door te nemen, indien gewenst aan de eigen situatie aan te passen en notities onder elke dia vooraf door te lezen. De informatie in de notities geeft u achtergrondinformatie en handvatten voor het stellen van concrete vragen aan de leerlingen. </a:t>
            </a:r>
          </a:p>
          <a:p>
            <a:pPr>
              <a:defRPr/>
            </a:pPr>
            <a:endParaRPr lang="nl-NL" altLang="nl-NL" dirty="0"/>
          </a:p>
          <a:p>
            <a:pPr>
              <a:defRPr/>
            </a:pPr>
            <a:r>
              <a:rPr lang="nl-NL" altLang="nl-NL" dirty="0"/>
              <a:t>Waarschuwing:</a:t>
            </a:r>
          </a:p>
          <a:p>
            <a:pPr>
              <a:defRPr/>
            </a:pPr>
            <a:r>
              <a:rPr lang="nl-NL" altLang="nl-NL" dirty="0"/>
              <a:t>Het thema snelheid heeft een nauwe relatie met ongevallen. Als u weet dat er in de klas, of in familie van één van de leerlingen een ernstig ongeval heeft plaatsgevonden, is het goed om hier meteen bij de start van de les aandacht aan te besteden (zie dia 5: onderdeel 1 van de les).</a:t>
            </a:r>
          </a:p>
          <a:p>
            <a:pPr>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a:t>
            </a:fld>
            <a:endParaRPr lang="nl-NL"/>
          </a:p>
        </p:txBody>
      </p:sp>
    </p:spTree>
    <p:extLst>
      <p:ext uri="{BB962C8B-B14F-4D97-AF65-F5344CB8AC3E}">
        <p14:creationId xmlns:p14="http://schemas.microsoft.com/office/powerpoint/2010/main" val="335675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b="1" dirty="0"/>
              <a:t>Dia 10</a:t>
            </a:r>
          </a:p>
          <a:p>
            <a:pPr>
              <a:defRPr/>
            </a:pPr>
            <a:endParaRPr lang="nl-NL" altLang="nl-NL" b="1" dirty="0"/>
          </a:p>
          <a:p>
            <a:pPr>
              <a:defRPr/>
            </a:pPr>
            <a:r>
              <a:rPr lang="nl-NL" altLang="nl-NL" b="1" dirty="0"/>
              <a:t>Onderdeel 5 van de les: waarom rijden mensen te snel?</a:t>
            </a:r>
            <a:endParaRPr lang="nl-NL" altLang="nl-NL" dirty="0"/>
          </a:p>
          <a:p>
            <a:pPr>
              <a:defRPr/>
            </a:pPr>
            <a:endParaRPr lang="nl-NL" altLang="nl-NL" b="1" dirty="0"/>
          </a:p>
          <a:p>
            <a:pPr eaLnBrk="1" hangingPunct="1">
              <a:defRPr/>
            </a:pPr>
            <a:r>
              <a:rPr lang="nl-NL" altLang="nl-NL" dirty="0">
                <a:ea typeface="MS PGothic" panose="020B0600070205080204" pitchFamily="34" charset="-128"/>
              </a:rPr>
              <a:t>40 tot 50% van alle bestuurders rijdt (vaak) te hard. Dat is dus bijna de helft van alle bestuurders! </a:t>
            </a:r>
          </a:p>
          <a:p>
            <a:pPr eaLnBrk="1" hangingPunct="1">
              <a:defRPr/>
            </a:pPr>
            <a:endParaRPr lang="nl-NL" altLang="nl-NL" dirty="0">
              <a:ea typeface="MS PGothic" panose="020B0600070205080204" pitchFamily="34" charset="-128"/>
            </a:endParaRPr>
          </a:p>
          <a:p>
            <a:pPr eaLnBrk="1" hangingPunct="1">
              <a:defRPr/>
            </a:pPr>
            <a:r>
              <a:rPr lang="nl-NL" altLang="nl-NL" b="1" dirty="0">
                <a:ea typeface="MS PGothic" panose="020B0600070205080204" pitchFamily="34" charset="-128"/>
              </a:rPr>
              <a:t>Waarom?</a:t>
            </a:r>
          </a:p>
          <a:p>
            <a:pPr marL="171450" indent="-171450">
              <a:buFont typeface="Arial" panose="020B0604020202020204" pitchFamily="34" charset="0"/>
              <a:buChar char="•"/>
              <a:defRPr/>
            </a:pPr>
            <a:r>
              <a:rPr lang="nl-NL" altLang="nl-NL" dirty="0"/>
              <a:t>Ze hebben haast.</a:t>
            </a:r>
          </a:p>
          <a:p>
            <a:pPr marL="171450" indent="-171450">
              <a:buFont typeface="Arial" panose="020B0604020202020204" pitchFamily="34" charset="0"/>
              <a:buChar char="•"/>
              <a:defRPr/>
            </a:pPr>
            <a:r>
              <a:rPr lang="nl-NL" altLang="nl-NL" dirty="0"/>
              <a:t>Ze vinden het leuk.</a:t>
            </a:r>
          </a:p>
          <a:p>
            <a:pPr marL="171450" indent="-171450">
              <a:buFont typeface="Arial" panose="020B0604020202020204" pitchFamily="34" charset="0"/>
              <a:buChar char="•"/>
              <a:defRPr/>
            </a:pPr>
            <a:r>
              <a:rPr lang="nl-NL" altLang="nl-NL" dirty="0"/>
              <a:t>Ze hebben het niet in de gaten (moderne auto’s zijn stil, bij SUV’s zit je hoger waardoor het lijkt alsof je minder hard gaat).</a:t>
            </a:r>
          </a:p>
          <a:p>
            <a:pPr marL="171450" indent="-171450">
              <a:buFont typeface="Arial" panose="020B0604020202020204" pitchFamily="34" charset="0"/>
              <a:buChar char="•"/>
              <a:defRPr/>
            </a:pPr>
            <a:r>
              <a:rPr lang="nl-NL" altLang="nl-NL" dirty="0"/>
              <a:t>Ze passen zich aan de rest van het verkeer aan (vaak rijdt de meerderheid van de andere auto’s ook te hard).</a:t>
            </a:r>
          </a:p>
          <a:p>
            <a:pPr marL="171450" indent="-171450">
              <a:buFont typeface="Arial" panose="020B0604020202020204" pitchFamily="34" charset="0"/>
              <a:buChar char="•"/>
              <a:defRPr/>
            </a:pPr>
            <a:r>
              <a:rPr lang="nl-NL" altLang="nl-NL" dirty="0"/>
              <a:t>Ze vinden zelf dat het wel kan.</a:t>
            </a:r>
          </a:p>
          <a:p>
            <a:pPr>
              <a:buFontTx/>
              <a:buChar char="-"/>
              <a:defRPr/>
            </a:pPr>
            <a:endParaRPr lang="nl-NL" altLang="nl-NL" dirty="0"/>
          </a:p>
          <a:p>
            <a:pPr>
              <a:defRPr/>
            </a:pPr>
            <a:r>
              <a:rPr lang="nl-NL" altLang="nl-NL" dirty="0"/>
              <a:t>Bestuurders overschatten vaak de eigen rijvaardigheid en onderschatten de gevaren van buitenaf. Dat is helaas vaak een ‘dodelijke combinatie’ als er kwetsbare verkeersdeelnemers bij betrokken zijn. Fietsers en voetgangers onderschatten ook vaak de gevaren van buitenaf (die auto is nog heel ver weg) en overschatten zichzelf (ik kan voordat die auto hier is nog wel snel even oversteken). Jonge weggebruikers overschatten bovendien vaak de vaardigheden van bestuurders (die auto remt wel voor mij als ik oversteek).</a:t>
            </a:r>
          </a:p>
          <a:p>
            <a:pPr>
              <a:buFontTx/>
              <a:buChar char="-"/>
              <a:defRPr/>
            </a:pPr>
            <a:endParaRPr lang="nl-NL" altLang="nl-NL" dirty="0">
              <a:ea typeface="MS PGothic" panose="020B0600070205080204" pitchFamily="34" charset="-128"/>
            </a:endParaRPr>
          </a:p>
          <a:p>
            <a:pPr eaLnBrk="1" hangingPunct="1">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10</a:t>
            </a:fld>
            <a:endParaRPr lang="nl-NL"/>
          </a:p>
        </p:txBody>
      </p:sp>
    </p:spTree>
    <p:extLst>
      <p:ext uri="{BB962C8B-B14F-4D97-AF65-F5344CB8AC3E}">
        <p14:creationId xmlns:p14="http://schemas.microsoft.com/office/powerpoint/2010/main" val="183730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b="1" dirty="0"/>
              <a:t>Dia 11</a:t>
            </a:r>
          </a:p>
          <a:p>
            <a:pPr>
              <a:defRPr/>
            </a:pPr>
            <a:endParaRPr lang="nl-NL" altLang="nl-NL" dirty="0"/>
          </a:p>
          <a:p>
            <a:pPr>
              <a:defRPr/>
            </a:pPr>
            <a:r>
              <a:rPr lang="nl-NL" altLang="nl-NL" b="1" dirty="0"/>
              <a:t>Leven en dood</a:t>
            </a:r>
          </a:p>
          <a:p>
            <a:pPr>
              <a:defRPr/>
            </a:pPr>
            <a:endParaRPr lang="nl-NL" altLang="nl-NL" dirty="0"/>
          </a:p>
          <a:p>
            <a:pPr>
              <a:defRPr/>
            </a:pPr>
            <a:r>
              <a:rPr lang="nl-NL" altLang="nl-NL" dirty="0"/>
              <a:t>Snelheid en stopafstanden van auto’s hebben dus alles met elkaar te maken. Als auto’s te snel rijden en niet op tijd kunnen stoppen en er een botsing met een fietser of een voetganger volgt, is de snelheid waarmee de auto op het moment van de botsing nog rijdt erg belangrijk. In deze dia staan voor 3 snelheden de gevolgen aangegeven.</a:t>
            </a:r>
          </a:p>
          <a:p>
            <a:pPr>
              <a:defRPr/>
            </a:pPr>
            <a:endParaRPr lang="nl-NL" altLang="nl-NL" dirty="0"/>
          </a:p>
          <a:p>
            <a:pPr>
              <a:defRPr/>
            </a:pPr>
            <a:r>
              <a:rPr lang="nl-NL" altLang="nl-NL" b="1" dirty="0"/>
              <a:t>Boodschap</a:t>
            </a:r>
          </a:p>
          <a:p>
            <a:pPr>
              <a:defRPr/>
            </a:pPr>
            <a:r>
              <a:rPr lang="nl-NL" altLang="nl-NL" dirty="0"/>
              <a:t>Bij het toenemen van de </a:t>
            </a:r>
            <a:r>
              <a:rPr lang="nl-NL" altLang="nl-NL" dirty="0" err="1"/>
              <a:t>botssnelheid</a:t>
            </a:r>
            <a:r>
              <a:rPr lang="nl-NL" altLang="nl-NL" dirty="0"/>
              <a:t> wordt de kans om een ongeval met een auto te overleven snel kleiner/de kans te overlijden snel groter. Op weg naar school komen de meeste leerlingen wegen tegen waar auto’s 50 kilometer per uur mogen (en ze vaak harder rijden). Leerlingen die vanuit een andere gemeente of het buitengebied naar school fietsen, moeten ook vaak wegen oversteken waar auto’s nog harder mogen. Bij botsingen is de kans dat je overlijdt dan nog veel groter.</a:t>
            </a:r>
          </a:p>
          <a:p>
            <a:pPr>
              <a:defRPr/>
            </a:pPr>
            <a:endParaRPr lang="nl-NL" altLang="nl-NL" dirty="0"/>
          </a:p>
          <a:p>
            <a:pPr>
              <a:defRPr/>
            </a:pPr>
            <a:r>
              <a:rPr lang="nl-NL" altLang="nl-NL" b="1" dirty="0"/>
              <a:t>Dus:</a:t>
            </a:r>
          </a:p>
          <a:p>
            <a:pPr>
              <a:defRPr/>
            </a:pPr>
            <a:r>
              <a:rPr lang="nl-NL" altLang="nl-NL" dirty="0"/>
              <a:t>Steek nooit te SNEL over, schat eerst de situatie in en WACHT met oversteken als dat veiliger is. Let ook op auto’s die af willen slaan. Ook al ga jij rechtdoor, ook al heb jij voorrang (</a:t>
            </a:r>
            <a:r>
              <a:rPr lang="nl-NL" altLang="nl-NL" dirty="0" err="1"/>
              <a:t>rechtdoorgaand</a:t>
            </a:r>
            <a:r>
              <a:rPr lang="nl-NL" altLang="nl-NL" dirty="0"/>
              <a:t> verkeer op dezelfde weg heeft voorrang op afslaand verkeer), een snelle auto (of motor, bus, vrachtwagen, scooter) is sneller bij jou dan je denkt, en kan vaak niet op tijd stoppen als die jou te laat ziet. </a:t>
            </a:r>
          </a:p>
          <a:p>
            <a:pPr>
              <a:defRPr/>
            </a:pPr>
            <a:r>
              <a:rPr lang="nl-NL" altLang="nl-NL" dirty="0"/>
              <a:t> </a:t>
            </a:r>
          </a:p>
          <a:p>
            <a:pPr>
              <a:defRPr/>
            </a:pPr>
            <a:endParaRPr lang="nl-NL" altLang="nl-NL" dirty="0"/>
          </a:p>
          <a:p>
            <a:pPr>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11</a:t>
            </a:fld>
            <a:endParaRPr lang="nl-NL"/>
          </a:p>
        </p:txBody>
      </p:sp>
    </p:spTree>
    <p:extLst>
      <p:ext uri="{BB962C8B-B14F-4D97-AF65-F5344CB8AC3E}">
        <p14:creationId xmlns:p14="http://schemas.microsoft.com/office/powerpoint/2010/main" val="145441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Dia 12</a:t>
            </a:r>
          </a:p>
          <a:p>
            <a:pPr>
              <a:defRPr/>
            </a:pPr>
            <a:endParaRPr lang="nl-NL" b="1" dirty="0"/>
          </a:p>
          <a:p>
            <a:pPr>
              <a:defRPr/>
            </a:pPr>
            <a:r>
              <a:rPr lang="nl-NL" b="1" dirty="0"/>
              <a:t>Onderdeel 6 van de les: wat kan je zelf doen?</a:t>
            </a:r>
          </a:p>
          <a:p>
            <a:pPr>
              <a:defRPr/>
            </a:pPr>
            <a:endParaRPr lang="nl-NL" b="1" dirty="0"/>
          </a:p>
          <a:p>
            <a:pPr>
              <a:defRPr/>
            </a:pPr>
            <a:r>
              <a:rPr lang="nl-NL" dirty="0"/>
              <a:t>Leerlingen in het verkeer zijn altijd weggebruiker. Ze fietsen, lopen, zitten achterop, of zijn passagier in een auto of bus. In alle gevallen krijgen leerlingen te maken met snelheid, van andere weggebruikers, of van zichzelf. </a:t>
            </a:r>
          </a:p>
          <a:p>
            <a:pPr>
              <a:defRPr/>
            </a:pPr>
            <a:endParaRPr lang="nl-NL" dirty="0"/>
          </a:p>
          <a:p>
            <a:pPr>
              <a:defRPr/>
            </a:pPr>
            <a:r>
              <a:rPr lang="nl-NL" dirty="0"/>
              <a:t>Als je zelf actief aan het verkeer deelneemt (je bent dus even geen passagier), moet je heel vaak in een hele korte tijd moeilijke beslissingen nemen. Denk aan het oversteken van een druk kruispunt zonder verkeerslichten. Het nemen van de juiste beslissingen kan het verschil betekenen tussen leven en dood zijn.  En juiste beslissingen nemen is moeilijker als je daarmee nog weinig ervaring hebt en als de situaties ingewikkeld zijn.</a:t>
            </a:r>
          </a:p>
          <a:p>
            <a:pPr>
              <a:defRPr/>
            </a:pPr>
            <a:endParaRPr lang="nl-NL" dirty="0"/>
          </a:p>
          <a:p>
            <a:pPr>
              <a:defRPr/>
            </a:pPr>
            <a:r>
              <a:rPr lang="nl-NL" dirty="0"/>
              <a:t>In deze gevallen gelden een paar belangrijke vuistregels:</a:t>
            </a:r>
          </a:p>
          <a:p>
            <a:pPr marL="171450" indent="-171450">
              <a:buFont typeface="Arial" panose="020B0604020202020204" pitchFamily="34" charset="0"/>
              <a:buChar char="•"/>
              <a:defRPr/>
            </a:pPr>
            <a:r>
              <a:rPr lang="nl-NL" dirty="0"/>
              <a:t>OVERSCHAT de andere bestuurders niet: (die bestuurder van die auto remt wel voor, die heeft mij wel zien staan bij het zebrapad): ga er niet automatisch vanuit dat je gezien wordt;</a:t>
            </a:r>
          </a:p>
          <a:p>
            <a:pPr marL="171450" indent="-171450">
              <a:buFont typeface="Arial" panose="020B0604020202020204" pitchFamily="34" charset="0"/>
              <a:buChar char="•"/>
              <a:defRPr/>
            </a:pPr>
            <a:r>
              <a:rPr lang="nl-NL" dirty="0"/>
              <a:t>zorg dat je op een zichtbare plek oversteekt en denk niet: ‘we rijden in het donker met licht aan dus de auto’s zien we wel als ik op de weg rij’… ga er niet automatisch vanuit dat je gezien wordt (want de ramen van de auto die achter je rijdt kunnen bijvoorbeeld beslagen zijn, de bestuurder is net aan het bellen, jij denkt dat je zichtbaar bent, maar dat betekent niet dat de bestuurder je heeft gezien);</a:t>
            </a:r>
          </a:p>
          <a:p>
            <a:pPr marL="171450" indent="-171450">
              <a:buFont typeface="Arial" panose="020B0604020202020204" pitchFamily="34" charset="0"/>
              <a:buChar char="•"/>
              <a:defRPr/>
            </a:pPr>
            <a:r>
              <a:rPr lang="nl-NL" dirty="0"/>
              <a:t>ONDERSCHAT het gevaar ook niet (die motor is nog heel ver weg, niks aan de hand): je weet niet hoe hard de motor rijdt, hoe die motor remt en of die motor je wel heeft gezien;</a:t>
            </a:r>
          </a:p>
          <a:p>
            <a:pPr marL="171450" indent="-171450">
              <a:buFont typeface="Arial" panose="020B0604020202020204" pitchFamily="34" charset="0"/>
              <a:buChar char="•"/>
              <a:defRPr/>
            </a:pPr>
            <a:r>
              <a:rPr lang="nl-NL" dirty="0"/>
              <a:t>OVERSCHAT je eigen kunnen niet: ik kan héél snel de weg oversteken als ik wil, maar daar doe je toch altijd een paar seconden over, en misschien is die vrachtwagen in die paar seconden wel al (te) dichtbij; of ik doe geen licht aan, ik zie en hoor de auto’s wel aankomen en als het moet schiet ik de berm wel in, maar wat als die auto veel eerder bij je is dan je zelf had verwacht?</a:t>
            </a:r>
          </a:p>
          <a:p>
            <a:pPr>
              <a:buFontTx/>
              <a:buChar char="-"/>
              <a:defRPr/>
            </a:pPr>
            <a:endParaRPr lang="nl-NL" b="1" dirty="0"/>
          </a:p>
          <a:p>
            <a:pPr>
              <a:defRPr/>
            </a:pPr>
            <a:r>
              <a:rPr lang="nl-NL" b="1" dirty="0"/>
              <a:t>Dus:</a:t>
            </a:r>
          </a:p>
          <a:p>
            <a:pPr>
              <a:defRPr/>
            </a:pPr>
            <a:r>
              <a:rPr lang="nl-NL" dirty="0"/>
              <a:t>Schat constant in welke gevaarlijke situaties kunnen ontstaan (risicoperceptie) en gedraag je daarnaar: wacht bijvoorbeeld met oversteken totdat die (snelle) auto voorbij is. Zorg dat je zelf altijd zichtbaar bent, zodat andere weggebruikers jou kunnen zien, en op tijd voor je kunnen stoppen als het moet. STA STIL BIJ SNELHEID!</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12</a:t>
            </a:fld>
            <a:endParaRPr lang="nl-NL"/>
          </a:p>
        </p:txBody>
      </p:sp>
    </p:spTree>
    <p:extLst>
      <p:ext uri="{BB962C8B-B14F-4D97-AF65-F5344CB8AC3E}">
        <p14:creationId xmlns:p14="http://schemas.microsoft.com/office/powerpoint/2010/main" val="302594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a:t>Dia 13</a:t>
            </a:r>
          </a:p>
          <a:p>
            <a:pPr>
              <a:defRPr/>
            </a:pPr>
            <a:endParaRPr lang="nl-NL" b="1"/>
          </a:p>
          <a:p>
            <a:pPr>
              <a:defRPr/>
            </a:pPr>
            <a:r>
              <a:rPr lang="nl-NL" b="1"/>
              <a:t>Onderdeel 6 van de les: wat kan je zelf doen?</a:t>
            </a:r>
          </a:p>
          <a:p>
            <a:pPr>
              <a:defRPr/>
            </a:pPr>
            <a:endParaRPr lang="nl-NL" b="1"/>
          </a:p>
          <a:p>
            <a:pPr>
              <a:defRPr/>
            </a:pPr>
            <a:r>
              <a:rPr lang="nl-NL"/>
              <a:t>Leerlingen in het verkeer zijn altijd weggebruiker. Ze fietsen, lopen, zitten achterop, of zijn passagier in auto of bus. In alle gevallen krijgen leerlingen te maken met snelheid, van andere weggebruikers, of van zichzelf. </a:t>
            </a:r>
          </a:p>
          <a:p>
            <a:pPr>
              <a:defRPr/>
            </a:pPr>
            <a:endParaRPr lang="nl-NL"/>
          </a:p>
          <a:p>
            <a:pPr>
              <a:defRPr/>
            </a:pPr>
            <a:r>
              <a:rPr lang="nl-NL"/>
              <a:t>Als je zelf NIET actief aan het verkeer deelneemt (je bent bijvoorbeeld passagier), dan ben je afhankelijk van de beslissingen die de bestuurder neemt. Kan je dan niks doen? Jawel hoor!</a:t>
            </a:r>
          </a:p>
          <a:p>
            <a:pPr>
              <a:defRPr/>
            </a:pPr>
            <a:endParaRPr lang="nl-NL" b="1"/>
          </a:p>
          <a:p>
            <a:pPr>
              <a:defRPr/>
            </a:pPr>
            <a:r>
              <a:rPr lang="nl-NL" b="1"/>
              <a:t>Wat kan je zelf doen, als passagier?</a:t>
            </a:r>
          </a:p>
          <a:p>
            <a:pPr marL="171450" indent="-171450">
              <a:buFont typeface="Arial" panose="020B0604020202020204" pitchFamily="34" charset="0"/>
              <a:buChar char="•"/>
              <a:defRPr/>
            </a:pPr>
            <a:r>
              <a:rPr lang="nl-NL"/>
              <a:t>Je kan er voor zorgen dat de bestuurder alles heeft gedaan om veilig aan het verkeer deel te nemen (niet gedronken, fit etc), en je kunt ingrijpen als je het niet vertrouwt.</a:t>
            </a:r>
          </a:p>
          <a:p>
            <a:pPr marL="171450" indent="-171450">
              <a:buFont typeface="Arial" panose="020B0604020202020204" pitchFamily="34" charset="0"/>
              <a:buChar char="•"/>
              <a:defRPr/>
            </a:pPr>
            <a:r>
              <a:rPr lang="nl-NL"/>
              <a:t>Je zorgt voor je eigen veiligheid: je zit alleen voorin de auto als je langer dan 1.35 meter bent, je hebt altijd je gordel om, als je kleiner bent dan 1,35 meter moet je altijd in een kinderstoeltje of op een zitverhoger zitten.</a:t>
            </a:r>
          </a:p>
          <a:p>
            <a:pPr marL="171450" indent="-171450">
              <a:buFont typeface="Arial" panose="020B0604020202020204" pitchFamily="34" charset="0"/>
              <a:buChar char="•"/>
              <a:defRPr/>
            </a:pPr>
            <a:r>
              <a:rPr lang="nl-NL"/>
              <a:t>Je kan bepaalde taken overnemen van de bestuurder zodat die niet wordt afgeleid en zich kan concentreren op het (be)sturen, bijvoorbeeld de radio of navigatie bedienen, de telefoon opnemen etc; we noemen iemand die naast de bestuurder zit en bepaalde taken van de bestuurder overneemt, de shotgun.</a:t>
            </a:r>
          </a:p>
          <a:p>
            <a:pPr marL="171450" indent="-171450">
              <a:buFont typeface="Arial" panose="020B0604020202020204" pitchFamily="34" charset="0"/>
              <a:buChar char="•"/>
              <a:defRPr/>
            </a:pPr>
            <a:r>
              <a:rPr lang="nl-NL"/>
              <a:t>Overschat de vaardigheden van de bestuurder niet.</a:t>
            </a:r>
          </a:p>
          <a:p>
            <a:pPr marL="171450" indent="-171450">
              <a:buFont typeface="Arial" panose="020B0604020202020204" pitchFamily="34" charset="0"/>
              <a:buChar char="•"/>
              <a:defRPr/>
            </a:pPr>
            <a:r>
              <a:rPr lang="nl-NL"/>
              <a:t>Voel je zelf ook verantwoordelijk voor de veiligheid. Je kan ingrijpen als het onveilig wordt: als je bijvoorbeeld vindt dat iemand gevaarlijk rijdt of gedronken heeft kan je de sleutels afpakken, iemand waarschuwen of om een andere bestuurder vragen.</a:t>
            </a:r>
          </a:p>
          <a:p>
            <a:pPr>
              <a:defRPr/>
            </a:pPr>
            <a:endParaRPr lang="nl-NL"/>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13</a:t>
            </a:fld>
            <a:endParaRPr lang="nl-NL"/>
          </a:p>
        </p:txBody>
      </p:sp>
    </p:spTree>
    <p:extLst>
      <p:ext uri="{BB962C8B-B14F-4D97-AF65-F5344CB8AC3E}">
        <p14:creationId xmlns:p14="http://schemas.microsoft.com/office/powerpoint/2010/main" val="2329478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Dia 14</a:t>
            </a:r>
          </a:p>
          <a:p>
            <a:pPr>
              <a:defRPr/>
            </a:pPr>
            <a:endParaRPr lang="nl-NL" b="1" dirty="0"/>
          </a:p>
          <a:p>
            <a:pPr>
              <a:defRPr/>
            </a:pPr>
            <a:r>
              <a:rPr lang="nl-NL" b="1" dirty="0"/>
              <a:t>Onderdeel 6 van de les: wat kan je zelf doen?</a:t>
            </a:r>
          </a:p>
          <a:p>
            <a:pPr>
              <a:defRPr/>
            </a:pPr>
            <a:endParaRPr lang="nl-NL" b="1" dirty="0"/>
          </a:p>
          <a:p>
            <a:pPr>
              <a:defRPr/>
            </a:pPr>
            <a:r>
              <a:rPr lang="nl-NL" dirty="0"/>
              <a:t>Wat kan je zelf doen om in relatie tot snelheid veiliger aan het verkeer te kunnen deelnemen? Heel vaak wordt er naar anderen gewezen. De gemeente moet veilige wegen aanleggen, de schoolingang en -uitgang moet veiliger, er moeten fietspaden op de route naar school worden aangelegd enzovoorts. En als het met het aanleggen van wegen en fietspaden nog niet veilig genoeg is, wordt vaak gezegd dat de politie dan maar bekeuringen moet uitdelen. Dat zal die mensen die de auto bij school elke keer fout parkeren wel leren! Dan doen ze het niet nog een keer…</a:t>
            </a:r>
          </a:p>
          <a:p>
            <a:pPr>
              <a:defRPr/>
            </a:pPr>
            <a:endParaRPr lang="nl-NL" dirty="0"/>
          </a:p>
          <a:p>
            <a:pPr>
              <a:defRPr/>
            </a:pPr>
            <a:r>
              <a:rPr lang="nl-NL" dirty="0"/>
              <a:t>Helaas, dat werkt niet goed genoeg. Mensen zijn hardleers en het aantal ongevallen bewijst dat. Van alle ongevallen is 90% veroorzaakt door gedrag van mensen! Dus maar 10% door bijvoorbeeld techniek die kapot gaat (zoals remmen die het niet plotseling niet meer doen). Het aanleggen van drempels, wegversmallingen en rotondes helpt wel, maar is dus niet voldoende. En dat geldt ook voor politiecontroles en flitskasten. </a:t>
            </a:r>
          </a:p>
          <a:p>
            <a:pPr>
              <a:defRPr/>
            </a:pPr>
            <a:endParaRPr lang="nl-NL" dirty="0"/>
          </a:p>
          <a:p>
            <a:pPr>
              <a:defRPr/>
            </a:pPr>
            <a:r>
              <a:rPr lang="nl-NL" dirty="0"/>
              <a:t>De mens, jong of oud, blijkt de zwakste schakel.</a:t>
            </a:r>
          </a:p>
          <a:p>
            <a:pPr>
              <a:defRPr/>
            </a:pPr>
            <a:endParaRPr lang="nl-NL" dirty="0"/>
          </a:p>
          <a:p>
            <a:pPr>
              <a:defRPr/>
            </a:pPr>
            <a:r>
              <a:rPr lang="nl-NL" b="1" dirty="0"/>
              <a:t>Wat kan je zelf doen, later als bestuurder, of wat kunnen andere bestuurders nu al doen? </a:t>
            </a:r>
          </a:p>
          <a:p>
            <a:pPr marL="171450" indent="-171450">
              <a:buFont typeface="Arial" panose="020B0604020202020204" pitchFamily="34" charset="0"/>
              <a:buChar char="•"/>
              <a:defRPr/>
            </a:pPr>
            <a:r>
              <a:rPr lang="nl-NL" dirty="0"/>
              <a:t>Draag altijd je gordel en stel je spiegels af (en ook je hoofdsteun zodat je bij een botsing je nek niet naar achter kan knakken).</a:t>
            </a:r>
          </a:p>
          <a:p>
            <a:pPr marL="171450" indent="-171450">
              <a:buFont typeface="Arial" panose="020B0604020202020204" pitchFamily="34" charset="0"/>
              <a:buChar char="•"/>
              <a:defRPr/>
            </a:pPr>
            <a:r>
              <a:rPr lang="nl-NL" dirty="0"/>
              <a:t>Zorg dat je een goed onderhouden voertuig bestuurt (banden goed, geen technische gebreken en genoeg brandstof).</a:t>
            </a:r>
          </a:p>
          <a:p>
            <a:pPr marL="171450" indent="-171450">
              <a:buFont typeface="Arial" panose="020B0604020202020204" pitchFamily="34" charset="0"/>
              <a:buChar char="•"/>
              <a:defRPr/>
            </a:pPr>
            <a:r>
              <a:rPr lang="nl-NL" dirty="0"/>
              <a:t>Pas je snelheid aan (aan de maximum snelheid of aan de omstandigheden zoals slecht weer, gladde wegen, drukte).</a:t>
            </a:r>
          </a:p>
          <a:p>
            <a:pPr marL="171450" indent="-171450">
              <a:buFont typeface="Arial" panose="020B0604020202020204" pitchFamily="34" charset="0"/>
              <a:buChar char="•"/>
              <a:defRPr/>
            </a:pPr>
            <a:r>
              <a:rPr lang="nl-NL" dirty="0"/>
              <a:t>bewaar voldoende afstand (ook in de files).</a:t>
            </a:r>
          </a:p>
          <a:p>
            <a:pPr marL="171450" indent="-171450">
              <a:buFont typeface="Arial" panose="020B0604020202020204" pitchFamily="34" charset="0"/>
              <a:buChar char="•"/>
              <a:defRPr/>
            </a:pPr>
            <a:r>
              <a:rPr lang="nl-NL" dirty="0"/>
              <a:t>Zorg dat je fit bent (niet vermoeid, niet gestrest).</a:t>
            </a:r>
          </a:p>
          <a:p>
            <a:pPr marL="171450" indent="-171450">
              <a:buFont typeface="Arial" panose="020B0604020202020204" pitchFamily="34" charset="0"/>
              <a:buChar char="•"/>
              <a:defRPr/>
            </a:pPr>
            <a:r>
              <a:rPr lang="nl-NL" dirty="0"/>
              <a:t>Laat je niet afleiden (door dingen in de auto, </a:t>
            </a:r>
            <a:r>
              <a:rPr lang="nl-NL" dirty="0" err="1"/>
              <a:t>social</a:t>
            </a:r>
            <a:r>
              <a:rPr lang="nl-NL" dirty="0"/>
              <a:t> media, smartphones, navigatiesysteem </a:t>
            </a:r>
            <a:r>
              <a:rPr lang="nl-NL" dirty="0" err="1"/>
              <a:t>etc</a:t>
            </a:r>
            <a:r>
              <a:rPr lang="nl-NL" dirty="0"/>
              <a:t>, door andere mensen in de auto en ook niet door zaken rondom de auto): uit onderzoek is bijvoorbeeld gebleken dat de kans op een ongeval 6 x zo groot is als je een appt of bijvoorbeeld e-mailt achter het stuur.</a:t>
            </a:r>
          </a:p>
          <a:p>
            <a:pPr marL="171450" indent="-171450">
              <a:buFont typeface="Arial" panose="020B0604020202020204" pitchFamily="34" charset="0"/>
              <a:buChar char="•"/>
              <a:defRPr/>
            </a:pPr>
            <a:r>
              <a:rPr lang="nl-NL" dirty="0"/>
              <a:t>Laat je nooit opjagen (door zogenaamde bumperklevers bijvoorbeeld).</a:t>
            </a:r>
          </a:p>
          <a:p>
            <a:pPr marL="171450" indent="-171450">
              <a:buFont typeface="Arial" panose="020B0604020202020204" pitchFamily="34" charset="0"/>
              <a:buChar char="•"/>
              <a:defRPr/>
            </a:pPr>
            <a:r>
              <a:rPr lang="nl-NL" dirty="0"/>
              <a:t>Gebruik geen alcohol en drugs (je reactietijd neemt enorm toe en je kan geen goede en snelle besluiten nemen, je rijvaardigheden nemen ook af).</a:t>
            </a:r>
          </a:p>
          <a:p>
            <a:pPr marL="171450" indent="-171450">
              <a:buFont typeface="Arial" panose="020B0604020202020204" pitchFamily="34" charset="0"/>
              <a:buChar char="•"/>
              <a:defRPr/>
            </a:pPr>
            <a:r>
              <a:rPr lang="nl-NL" dirty="0"/>
              <a:t>Wees voorzichtig met medicijnen (die kunnen je suf maken of dezelfde gevolgen hebben als alcohol end drugs).</a:t>
            </a:r>
          </a:p>
          <a:p>
            <a:pPr>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14</a:t>
            </a:fld>
            <a:endParaRPr lang="nl-NL"/>
          </a:p>
        </p:txBody>
      </p:sp>
    </p:spTree>
    <p:extLst>
      <p:ext uri="{BB962C8B-B14F-4D97-AF65-F5344CB8AC3E}">
        <p14:creationId xmlns:p14="http://schemas.microsoft.com/office/powerpoint/2010/main" val="605255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b="1" dirty="0"/>
              <a:t>Dia 15</a:t>
            </a:r>
          </a:p>
          <a:p>
            <a:pPr>
              <a:defRPr/>
            </a:pPr>
            <a:endParaRPr lang="nl-NL" altLang="nl-NL" b="1" dirty="0"/>
          </a:p>
          <a:p>
            <a:pPr>
              <a:defRPr/>
            </a:pPr>
            <a:r>
              <a:rPr lang="nl-NL" altLang="nl-NL" b="1" dirty="0"/>
              <a:t>Onderdeel 7 van de les: afronding</a:t>
            </a:r>
            <a:endParaRPr lang="nl-NL" altLang="nl-NL" dirty="0"/>
          </a:p>
          <a:p>
            <a:pPr>
              <a:defRPr/>
            </a:pPr>
            <a:endParaRPr lang="nl-NL" altLang="nl-NL" dirty="0"/>
          </a:p>
          <a:p>
            <a:pPr>
              <a:defRPr/>
            </a:pPr>
            <a:r>
              <a:rPr lang="nl-NL" altLang="nl-NL" dirty="0"/>
              <a:t>Om de les af te sluiten, kan de lesstof nogmaals kort worden samengevat door de leerkracht (of beter nog: door de leerlingen zelf). </a:t>
            </a:r>
          </a:p>
          <a:p>
            <a:pPr>
              <a:defRPr/>
            </a:pPr>
            <a:endParaRPr lang="nl-NL" altLang="nl-NL" dirty="0"/>
          </a:p>
          <a:p>
            <a:pPr>
              <a:defRPr/>
            </a:pPr>
            <a:r>
              <a:rPr lang="nl-NL" altLang="nl-NL" b="1" dirty="0"/>
              <a:t>Input voor samenvatting</a:t>
            </a:r>
          </a:p>
          <a:p>
            <a:pPr>
              <a:defRPr/>
            </a:pPr>
            <a:r>
              <a:rPr lang="nl-NL" altLang="nl-NL" dirty="0">
                <a:ea typeface="MS PGothic" panose="020B0600070205080204" pitchFamily="34" charset="-128"/>
              </a:rPr>
              <a:t>Snelheid		De afgelegde weg per tijdseenheid, bijvoorbeeld je fietst 20 kilometer per uur. </a:t>
            </a:r>
            <a:r>
              <a:rPr lang="nl-NL" altLang="nl-NL" dirty="0"/>
              <a:t>Het gaat om de snelheid waarmee je iets doet of waarmee iets gebeurt.</a:t>
            </a:r>
          </a:p>
          <a:p>
            <a:pPr>
              <a:defRPr/>
            </a:pPr>
            <a:r>
              <a:rPr lang="nl-NL" altLang="nl-NL" dirty="0"/>
              <a:t>Gevaar		- een hogere snelheid betekent ALTIJD meer kans op een ongeluk. En een veel hogere kans op letsel (gewond of zelfs dood).</a:t>
            </a:r>
          </a:p>
          <a:p>
            <a:pPr>
              <a:defRPr/>
            </a:pPr>
            <a:r>
              <a:rPr lang="nl-NL" altLang="nl-NL" dirty="0"/>
              <a:t>		- auto’s hebben stopafstanden die enorm toenemen als de auto harder rijdt.</a:t>
            </a:r>
          </a:p>
          <a:p>
            <a:pPr>
              <a:defRPr/>
            </a:pPr>
            <a:r>
              <a:rPr lang="nl-NL" altLang="nl-NL" dirty="0"/>
              <a:t>Wat is te snel	Harder rijden dan mag, harder dan de omstandigheden dat toelaten, te snel iets beslissen of doen (nog even snel oversteken).</a:t>
            </a:r>
          </a:p>
          <a:p>
            <a:pPr>
              <a:defRPr/>
            </a:pPr>
            <a:r>
              <a:rPr lang="nl-NL" altLang="nl-NL" dirty="0"/>
              <a:t>Waarom te snel	Haast, iedereen doet het, leuk, niet in de gaten, het kan best (overschatting eigen kunnen).</a:t>
            </a:r>
          </a:p>
          <a:p>
            <a:pPr>
              <a:defRPr/>
            </a:pPr>
            <a:r>
              <a:rPr lang="nl-NL" altLang="nl-NL" dirty="0"/>
              <a:t>Zelf doen		Als bestuurder, passagier en weggebruiker: snelheid aanpassen, afstand houden, voordat je iets doet nadenken, niet laten afleiden (smartphone), iets niet te snel even doen (oversteken).</a:t>
            </a:r>
          </a:p>
          <a:p>
            <a:pPr eaLnBrk="1" hangingPunct="1">
              <a:defRPr/>
            </a:pPr>
            <a:r>
              <a:rPr lang="nl-NL" altLang="nl-NL" dirty="0"/>
              <a:t>Sta stil bij snelheid	Schat situaties goed in, zeker bij oversteken en bij </a:t>
            </a:r>
            <a:r>
              <a:rPr lang="nl-NL" altLang="nl-NL" dirty="0" err="1"/>
              <a:t>snelrijdende</a:t>
            </a:r>
            <a:r>
              <a:rPr lang="nl-NL" altLang="nl-NL" dirty="0"/>
              <a:t> auto’s. Sta eerst stil bij wat je gaat doen. Letterlijk. De snelle auto is dan vaak al voorbij.</a:t>
            </a:r>
          </a:p>
          <a:p>
            <a:pPr eaLnBrk="1" hangingPunct="1">
              <a:defRPr/>
            </a:pPr>
            <a:endParaRPr lang="nl-NL" altLang="nl-NL" b="1" dirty="0"/>
          </a:p>
          <a:p>
            <a:pPr eaLnBrk="1" hangingPunct="1">
              <a:defRPr/>
            </a:pPr>
            <a:endParaRPr lang="nl-NL" altLang="nl-NL" dirty="0"/>
          </a:p>
          <a:p>
            <a:pPr eaLnBrk="1" hangingPunct="1">
              <a:defRPr/>
            </a:pPr>
            <a:r>
              <a:rPr lang="nl-NL" altLang="nl-NL" dirty="0"/>
              <a:t> </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15</a:t>
            </a:fld>
            <a:endParaRPr lang="nl-NL"/>
          </a:p>
        </p:txBody>
      </p:sp>
    </p:spTree>
    <p:extLst>
      <p:ext uri="{BB962C8B-B14F-4D97-AF65-F5344CB8AC3E}">
        <p14:creationId xmlns:p14="http://schemas.microsoft.com/office/powerpoint/2010/main" val="357194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16</a:t>
            </a:fld>
            <a:endParaRPr lang="nl-NL"/>
          </a:p>
        </p:txBody>
      </p:sp>
    </p:spTree>
    <p:extLst>
      <p:ext uri="{BB962C8B-B14F-4D97-AF65-F5344CB8AC3E}">
        <p14:creationId xmlns:p14="http://schemas.microsoft.com/office/powerpoint/2010/main" val="200016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Dia 2</a:t>
            </a:r>
          </a:p>
          <a:p>
            <a:pPr>
              <a:defRPr/>
            </a:pPr>
            <a:endParaRPr lang="nl-NL" b="1" dirty="0"/>
          </a:p>
          <a:p>
            <a:pPr>
              <a:defRPr/>
            </a:pPr>
            <a:r>
              <a:rPr lang="nl-NL" b="1" dirty="0"/>
              <a:t>Een les over snelheid. Onderdelen</a:t>
            </a:r>
            <a:r>
              <a:rPr lang="nl-NL" dirty="0"/>
              <a:t>:</a:t>
            </a:r>
          </a:p>
          <a:p>
            <a:pPr>
              <a:defRPr/>
            </a:pPr>
            <a:endParaRPr lang="nl-NL" dirty="0"/>
          </a:p>
          <a:p>
            <a:pPr>
              <a:defRPr/>
            </a:pPr>
            <a:r>
              <a:rPr lang="nl-NL" dirty="0"/>
              <a:t>Snelheid speelt een grote rol bij verkeersveiligheid. Daar gaan we het deze les over hebben. We kijken naar filmpjes, krijgen een korte uitleg en wisselen elkaars ervaringen uit.  De les is onderverdeeld in 7 onderdelen.  </a:t>
            </a:r>
          </a:p>
          <a:p>
            <a:pPr>
              <a:defRPr/>
            </a:pPr>
            <a:endParaRPr lang="nl-NL" dirty="0"/>
          </a:p>
          <a:p>
            <a:pPr marL="228600" indent="-228600">
              <a:buFont typeface="+mj-lt"/>
              <a:buAutoNum type="arabicPeriod"/>
              <a:defRPr/>
            </a:pPr>
            <a:r>
              <a:rPr lang="nl-NL" dirty="0"/>
              <a:t>Eerst ervaren we snelheid met een filmpje over een auto die enorm hard rijdt, niet op een racebaan maar gewoon tussen het normale verkeer. Ook delen we eigen ervaringen met snelheid met elkaar. </a:t>
            </a:r>
          </a:p>
          <a:p>
            <a:pPr marL="228600" indent="-228600">
              <a:buFont typeface="+mj-lt"/>
              <a:buAutoNum type="arabicPeriod"/>
              <a:defRPr/>
            </a:pPr>
            <a:r>
              <a:rPr lang="nl-NL" dirty="0"/>
              <a:t>Maar waar hebben we het eigenlijk over als we het over snelheid hebben, wat is snelheid eigenlijk?</a:t>
            </a:r>
          </a:p>
          <a:p>
            <a:pPr marL="228600" indent="-228600">
              <a:buFont typeface="+mj-lt"/>
              <a:buAutoNum type="arabicPeriod" startAt="4"/>
              <a:defRPr/>
            </a:pPr>
            <a:r>
              <a:rPr lang="nl-NL" dirty="0"/>
              <a:t>Waarom kan snelheid gevaarlijk zijn?</a:t>
            </a:r>
          </a:p>
          <a:p>
            <a:pPr marL="228600" indent="-228600">
              <a:buFont typeface="+mj-lt"/>
              <a:buAutoNum type="arabicPeriod" startAt="4"/>
              <a:defRPr/>
            </a:pPr>
            <a:r>
              <a:rPr lang="nl-NL" dirty="0"/>
              <a:t>Waarom rijden mensen te snel?</a:t>
            </a:r>
          </a:p>
          <a:p>
            <a:pPr marL="228600" indent="-228600">
              <a:buFont typeface="+mj-lt"/>
              <a:buAutoNum type="arabicPeriod" startAt="4"/>
              <a:defRPr/>
            </a:pPr>
            <a:r>
              <a:rPr lang="nl-NL" dirty="0"/>
              <a:t>En vooral: wat kan je er zelf aan doen om met die snelheid zo veilig mogelijk aan het verkeer deel te nemen: (later) als je een bestuurder, passagier of weggebruiker bent die bestuurders met hoge snelheden kan tegenkomen.</a:t>
            </a:r>
          </a:p>
          <a:p>
            <a:pPr marL="228600" indent="-228600">
              <a:buFont typeface="+mj-lt"/>
              <a:buAutoNum type="arabicPeriod" startAt="7"/>
              <a:defRPr/>
            </a:pPr>
            <a:r>
              <a:rPr lang="nl-NL" dirty="0"/>
              <a:t>Tot slot ronden we de les af.</a:t>
            </a:r>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2</a:t>
            </a:fld>
            <a:endParaRPr lang="nl-NL"/>
          </a:p>
        </p:txBody>
      </p:sp>
    </p:spTree>
    <p:extLst>
      <p:ext uri="{BB962C8B-B14F-4D97-AF65-F5344CB8AC3E}">
        <p14:creationId xmlns:p14="http://schemas.microsoft.com/office/powerpoint/2010/main" val="2357666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dirty="0"/>
              <a:t>Dia 3</a:t>
            </a:r>
          </a:p>
          <a:p>
            <a:endParaRPr lang="nl-NL" altLang="nl-NL" b="1" dirty="0"/>
          </a:p>
          <a:p>
            <a:r>
              <a:rPr lang="nl-NL" altLang="nl-NL" dirty="0"/>
              <a:t>Ter introductie op de les: een kort filmpje over snelheid. Met een auto veel te hard door de stad scheuren: het lijkt een game. Veel leerlingen spelen dit soort games, maar dit is echt. De kijker ervaart meteen wat snelheid is én welke enorme gevaren in het verkeer op de loer liggen bij deze hoge snelheden. De jonge (beginnend) bestuurder van de auto stunt met gevaar voor eigen leven en brengt daarmee het leven van vele anderen in gevaar. En wordt in dit geval door de politie achtervolgd en aangehouden. Resultaat: rijbewijs kwijt, vette boete en aanmelding bij het CBR voor een verkeerscursus.</a:t>
            </a:r>
          </a:p>
          <a:p>
            <a:endParaRPr lang="nl-NL" altLang="nl-NL" dirty="0"/>
          </a:p>
          <a:p>
            <a:r>
              <a:rPr lang="nl-NL" altLang="nl-NL" dirty="0"/>
              <a:t>Dit filmpje is gefilmd in en rondom Utrecht.</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3</a:t>
            </a:fld>
            <a:endParaRPr lang="nl-NL"/>
          </a:p>
        </p:txBody>
      </p:sp>
    </p:spTree>
    <p:extLst>
      <p:ext uri="{BB962C8B-B14F-4D97-AF65-F5344CB8AC3E}">
        <p14:creationId xmlns:p14="http://schemas.microsoft.com/office/powerpoint/2010/main" val="103321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Dia 4</a:t>
            </a:r>
          </a:p>
          <a:p>
            <a:pPr>
              <a:defRPr/>
            </a:pPr>
            <a:endParaRPr lang="nl-NL" b="1" dirty="0"/>
          </a:p>
          <a:p>
            <a:pPr>
              <a:defRPr/>
            </a:pPr>
            <a:r>
              <a:rPr lang="nl-NL" b="1" dirty="0"/>
              <a:t>Onderdeel 1 van de les: jouw ervaringen met snelheid</a:t>
            </a:r>
          </a:p>
          <a:p>
            <a:pPr>
              <a:defRPr/>
            </a:pPr>
            <a:endParaRPr lang="nl-NL" dirty="0"/>
          </a:p>
          <a:p>
            <a:pPr>
              <a:defRPr/>
            </a:pPr>
            <a:r>
              <a:rPr lang="nl-NL" dirty="0"/>
              <a:t>We starten de les met de beleving die de leerling hebben bij het woord ‘snelheid’. Doel is de leerlingen vanuit de eigen </a:t>
            </a:r>
            <a:r>
              <a:rPr lang="nl-NL" u="sng" dirty="0"/>
              <a:t>beleving en ervaringen</a:t>
            </a:r>
            <a:r>
              <a:rPr lang="nl-NL" dirty="0"/>
              <a:t> te laten stilstaan bij allerlei aspecten rondom snelheid. Alles mag genoemd worden. </a:t>
            </a:r>
          </a:p>
          <a:p>
            <a:pPr>
              <a:defRPr/>
            </a:pPr>
            <a:endParaRPr lang="nl-NL" dirty="0"/>
          </a:p>
          <a:p>
            <a:pPr>
              <a:defRPr/>
            </a:pPr>
            <a:r>
              <a:rPr lang="nl-NL" dirty="0"/>
              <a:t>In de volgende onderdelen van de les ligt de focus meer op </a:t>
            </a:r>
            <a:r>
              <a:rPr lang="nl-NL" u="sng" dirty="0"/>
              <a:t>kennis</a:t>
            </a:r>
            <a:r>
              <a:rPr lang="nl-NL" dirty="0"/>
              <a:t> (over de relatie snelheid en verkeersveiligheid) en </a:t>
            </a:r>
            <a:r>
              <a:rPr lang="nl-NL" u="sng" dirty="0"/>
              <a:t>bewustwording, houding en gedrag</a:t>
            </a:r>
            <a:r>
              <a:rPr lang="nl-NL" dirty="0"/>
              <a:t>: we werken aan probleembesef/risicoperceptie en staan stil bij de dingen die leerlingen zelf kunnen doen om veilig met snelheid in het verkeer om te gaan (handelingsperspectief).</a:t>
            </a:r>
          </a:p>
          <a:p>
            <a:pPr>
              <a:defRPr/>
            </a:pPr>
            <a:endParaRPr lang="nl-NL" dirty="0"/>
          </a:p>
          <a:p>
            <a:pPr>
              <a:defRPr/>
            </a:pPr>
            <a:r>
              <a:rPr lang="nl-NL" dirty="0"/>
              <a:t>Drie vragen aan de leerlingen waarbij telkens één of enkele leerlingen hun antwoord mogen toelichten:</a:t>
            </a:r>
          </a:p>
          <a:p>
            <a:pPr marL="228600" indent="-228600">
              <a:buFont typeface="+mj-lt"/>
              <a:buAutoNum type="arabicPeriod"/>
              <a:defRPr/>
            </a:pPr>
            <a:r>
              <a:rPr lang="nl-NL" dirty="0"/>
              <a:t>Waar denk je als eerste aan als je het woord SNELHEID hoort?  Alle antwoorden zijn goed!</a:t>
            </a:r>
          </a:p>
          <a:p>
            <a:pPr marL="228600" indent="-228600">
              <a:buFont typeface="+mj-lt"/>
              <a:buAutoNum type="arabicPeriod"/>
              <a:defRPr/>
            </a:pPr>
            <a:r>
              <a:rPr lang="nl-NL" dirty="0"/>
              <a:t>Wie heeft ooit iets speciaals meegemaakt met SNELHEID (kan ook snelheid op de kartbaan zijn, in een wildwaterbaan, afdalingen skiën </a:t>
            </a:r>
            <a:r>
              <a:rPr lang="nl-NL" dirty="0" err="1"/>
              <a:t>etc</a:t>
            </a:r>
            <a:r>
              <a:rPr lang="nl-NL" dirty="0"/>
              <a:t>).</a:t>
            </a:r>
          </a:p>
          <a:p>
            <a:pPr marL="228600" indent="-228600">
              <a:buFont typeface="+mj-lt"/>
              <a:buAutoNum type="arabicPeriod"/>
              <a:defRPr/>
            </a:pPr>
            <a:r>
              <a:rPr lang="nl-NL" dirty="0"/>
              <a:t>Wie heeft zelf/of in de familie ooit een verkeersongeluk gehad waarbij SNELHEID een (grote) rol speelde?</a:t>
            </a:r>
          </a:p>
          <a:p>
            <a:pPr>
              <a:defRPr/>
            </a:pPr>
            <a:endParaRPr lang="nl-NL" dirty="0"/>
          </a:p>
          <a:p>
            <a:pPr>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4</a:t>
            </a:fld>
            <a:endParaRPr lang="nl-NL"/>
          </a:p>
        </p:txBody>
      </p:sp>
    </p:spTree>
    <p:extLst>
      <p:ext uri="{BB962C8B-B14F-4D97-AF65-F5344CB8AC3E}">
        <p14:creationId xmlns:p14="http://schemas.microsoft.com/office/powerpoint/2010/main" val="371333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b="1" dirty="0">
                <a:latin typeface="Arial" panose="020B0604020202020204" pitchFamily="34" charset="0"/>
                <a:cs typeface="Arial" panose="020B0604020202020204" pitchFamily="34" charset="0"/>
              </a:rPr>
              <a:t>Dia 5</a:t>
            </a:r>
          </a:p>
          <a:p>
            <a:pPr>
              <a:defRPr/>
            </a:pPr>
            <a:endParaRPr lang="nl-NL" altLang="nl-NL" b="1" dirty="0">
              <a:latin typeface="Arial" panose="020B0604020202020204" pitchFamily="34" charset="0"/>
              <a:cs typeface="Arial" panose="020B0604020202020204" pitchFamily="34" charset="0"/>
            </a:endParaRPr>
          </a:p>
          <a:p>
            <a:pPr>
              <a:defRPr/>
            </a:pPr>
            <a:r>
              <a:rPr lang="nl-NL" altLang="nl-NL" b="1" dirty="0">
                <a:latin typeface="Arial" panose="020B0604020202020204" pitchFamily="34" charset="0"/>
                <a:cs typeface="Arial" panose="020B0604020202020204" pitchFamily="34" charset="0"/>
              </a:rPr>
              <a:t>Onderdeel 2 van de les: wat is snelheid eigenlijk?</a:t>
            </a:r>
            <a:endParaRPr lang="nl-NL" altLang="nl-NL" b="1" dirty="0">
              <a:ea typeface="MS PGothic" panose="020B0600070205080204" pitchFamily="34" charset="-128"/>
              <a:cs typeface="Arial" panose="020B0604020202020204" pitchFamily="34" charset="0"/>
            </a:endParaRPr>
          </a:p>
          <a:p>
            <a:pPr eaLnBrk="1" hangingPunct="1">
              <a:defRPr/>
            </a:pPr>
            <a:endParaRPr lang="nl-NL" altLang="nl-NL" dirty="0"/>
          </a:p>
          <a:p>
            <a:pPr eaLnBrk="1" hangingPunct="1">
              <a:defRPr/>
            </a:pPr>
            <a:r>
              <a:rPr lang="nl-NL" altLang="nl-NL" dirty="0"/>
              <a:t>Bij snelheid in het verkeer denken we vaak meteen aan hoe hard iemand rijdt. En dan drukken we de snelheid uit in kilometers per uur. Maar je zegt bijvoorbeeld ook: een sportauto kan heel SNEL optrekken. Wat betekent dat dan? Of de auto kon niet SNEL genoeg stoppen. We hebben het dan wel elke keer over een afgelegde weg per tijdseenheid.</a:t>
            </a:r>
          </a:p>
          <a:p>
            <a:pPr eaLnBrk="1" hangingPunct="1">
              <a:defRPr/>
            </a:pPr>
            <a:endParaRPr lang="nl-NL" altLang="nl-NL" dirty="0"/>
          </a:p>
          <a:p>
            <a:pPr eaLnBrk="1" hangingPunct="1">
              <a:defRPr/>
            </a:pPr>
            <a:r>
              <a:rPr lang="nl-NL" altLang="nl-NL" dirty="0"/>
              <a:t>Maar we gebruiken het woord/begrip snelheid veel vaker. Ook buiten het verkeer. Bijvoorbeeld bij:</a:t>
            </a:r>
          </a:p>
          <a:p>
            <a:pPr marL="171450" indent="-171450" eaLnBrk="1" hangingPunct="1">
              <a:buFont typeface="Arial" panose="020B0604020202020204" pitchFamily="34" charset="0"/>
              <a:buChar char="•"/>
              <a:defRPr/>
            </a:pPr>
            <a:r>
              <a:rPr lang="nl-NL" altLang="nl-NL" dirty="0"/>
              <a:t>Internet: ons internet thuis was heel TRAAG, het streamen van een film lukte niet goed en ik had problemen met mijn game spelen. De snelheid wordt aangegeven in bits per seconde. </a:t>
            </a:r>
            <a:endParaRPr lang="nl-NL" altLang="nl-NL" dirty="0">
              <a:ea typeface="MS PGothic" panose="020B0600070205080204" pitchFamily="34" charset="-128"/>
            </a:endParaRPr>
          </a:p>
          <a:p>
            <a:pPr marL="171450" indent="-171450" eaLnBrk="1" hangingPunct="1">
              <a:buFont typeface="Arial" panose="020B0604020202020204" pitchFamily="34" charset="0"/>
              <a:buChar char="•"/>
              <a:defRPr/>
            </a:pPr>
            <a:r>
              <a:rPr lang="nl-NL" altLang="nl-NL" dirty="0"/>
              <a:t>Het afleveren van pakketjes: de pizzakoerier leverde de pizza’s heel SNEL af, ruim voor de afgesproken tijd. Niet in 30 minuten, hij was er al binnen een kwartier.</a:t>
            </a:r>
            <a:endParaRPr lang="nl-NL" altLang="nl-NL" dirty="0">
              <a:ea typeface="MS PGothic" panose="020B0600070205080204" pitchFamily="34" charset="-128"/>
            </a:endParaRPr>
          </a:p>
          <a:p>
            <a:pPr marL="171450" indent="-171450" eaLnBrk="1" hangingPunct="1">
              <a:buFont typeface="Arial" panose="020B0604020202020204" pitchFamily="34" charset="0"/>
              <a:buChar char="•"/>
              <a:defRPr/>
            </a:pPr>
            <a:r>
              <a:rPr lang="nl-NL" altLang="nl-NL" dirty="0"/>
              <a:t>Groeisnelheid: de snelheid waarmee haar groeit is globaal genomen zo’n 1,25 centimeter per maand, wat zo’n 15 centimeter per jaar betekent. Als je ouder wordt, neemt die groeisnelheid af tot slechts 0,25 centimeter per maand. Mannen worden SNELLER kaal dan vrouwen.</a:t>
            </a:r>
          </a:p>
          <a:p>
            <a:pPr eaLnBrk="1" hangingPunct="1">
              <a:defRPr/>
            </a:pPr>
            <a:endParaRPr lang="nl-NL" altLang="nl-NL" dirty="0"/>
          </a:p>
          <a:p>
            <a:pPr eaLnBrk="1" hangingPunct="1">
              <a:defRPr/>
            </a:pPr>
            <a:r>
              <a:rPr lang="nl-NL" altLang="nl-NL" b="1" dirty="0"/>
              <a:t>Het gaat dus om de snelheid waarmee je iets doet of waarmee iets gebeurt.</a:t>
            </a:r>
          </a:p>
          <a:p>
            <a:pPr eaLnBrk="1" hangingPunct="1">
              <a:defRPr/>
            </a:pPr>
            <a:endParaRPr lang="nl-NL" altLang="nl-NL" dirty="0">
              <a:ea typeface="MS PGothic" panose="020B0600070205080204" pitchFamily="34" charset="-128"/>
            </a:endParaRP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5</a:t>
            </a:fld>
            <a:endParaRPr lang="nl-NL"/>
          </a:p>
        </p:txBody>
      </p:sp>
    </p:spTree>
    <p:extLst>
      <p:ext uri="{BB962C8B-B14F-4D97-AF65-F5344CB8AC3E}">
        <p14:creationId xmlns:p14="http://schemas.microsoft.com/office/powerpoint/2010/main" val="402024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Dia 6</a:t>
            </a:r>
          </a:p>
          <a:p>
            <a:pPr>
              <a:defRPr/>
            </a:pPr>
            <a:endParaRPr lang="nl-NL" b="1" dirty="0"/>
          </a:p>
          <a:p>
            <a:pPr>
              <a:defRPr/>
            </a:pPr>
            <a:r>
              <a:rPr lang="nl-NL" b="1" dirty="0"/>
              <a:t>Onderdeel 3 van de les: waarom kan snelheid gevaarlijk zijn? </a:t>
            </a:r>
            <a:endParaRPr lang="nl-NL" dirty="0"/>
          </a:p>
          <a:p>
            <a:pPr>
              <a:defRPr/>
            </a:pPr>
            <a:endParaRPr lang="nl-NL" dirty="0"/>
          </a:p>
          <a:p>
            <a:pPr eaLnBrk="1" hangingPunct="1">
              <a:spcBef>
                <a:spcPct val="0"/>
              </a:spcBef>
              <a:defRPr/>
            </a:pPr>
            <a:r>
              <a:rPr lang="nl-NL" altLang="nl-NL" dirty="0"/>
              <a:t>Het lijkt een logisch verhaal:</a:t>
            </a:r>
          </a:p>
          <a:p>
            <a:pPr marL="228600" indent="-228600" eaLnBrk="1" hangingPunct="1">
              <a:buFont typeface="+mj-lt"/>
              <a:buAutoNum type="arabicPeriod"/>
              <a:defRPr/>
            </a:pPr>
            <a:r>
              <a:rPr lang="nl-NL" dirty="0">
                <a:ea typeface="ＭＳ Ｐゴシック" charset="-128"/>
              </a:rPr>
              <a:t>Met hogere snelheid heb je minder tijd om te reageren als het misgaat (want voor je weet knal je ergens tegenop).</a:t>
            </a:r>
          </a:p>
          <a:p>
            <a:pPr marL="228600" indent="-228600" eaLnBrk="1" hangingPunct="1">
              <a:buFont typeface="+mj-lt"/>
              <a:buAutoNum type="arabicPeriod"/>
              <a:defRPr/>
            </a:pPr>
            <a:r>
              <a:rPr lang="nl-NL" dirty="0">
                <a:ea typeface="ＭＳ Ｐゴシック" charset="-128"/>
              </a:rPr>
              <a:t>Met hogere snelheid wordt de stopafstand (veel) langer: eerst duurt het minimaal 1 seconde voor je reageert en het rempedaal indrukt (is de reactieafstand) en erna komt pas de afstand van het remmen zelf (is remafstand). Samen heet dit de stopafstand.</a:t>
            </a:r>
          </a:p>
          <a:p>
            <a:pPr marL="228600" indent="-228600" eaLnBrk="1" hangingPunct="1">
              <a:buFont typeface="+mj-lt"/>
              <a:buAutoNum type="arabicPeriod"/>
              <a:defRPr/>
            </a:pPr>
            <a:r>
              <a:rPr lang="nl-NL" dirty="0">
                <a:ea typeface="ＭＳ Ｐゴシック" charset="-128"/>
              </a:rPr>
              <a:t>Met hogere snelheid dus meer kans op een ongeluk.</a:t>
            </a:r>
          </a:p>
          <a:p>
            <a:pPr marL="228600" indent="-228600" eaLnBrk="1" hangingPunct="1">
              <a:buFont typeface="+mj-lt"/>
              <a:buAutoNum type="arabicPeriod"/>
              <a:defRPr/>
            </a:pPr>
            <a:r>
              <a:rPr lang="nl-NL" dirty="0">
                <a:ea typeface="ＭＳ Ｐゴシック" charset="-128"/>
              </a:rPr>
              <a:t>De kans op overlijden neemt toe met snelheid (de klap is veel harder, daar kan je lichaam niet goed tegen).</a:t>
            </a:r>
          </a:p>
          <a:p>
            <a:pPr eaLnBrk="1" hangingPunct="1">
              <a:spcBef>
                <a:spcPct val="0"/>
              </a:spcBef>
              <a:defRPr/>
            </a:pPr>
            <a:endParaRPr lang="nl-NL" altLang="nl-NL" dirty="0"/>
          </a:p>
          <a:p>
            <a:pPr eaLnBrk="1" hangingPunct="1">
              <a:spcBef>
                <a:spcPct val="0"/>
              </a:spcBef>
              <a:defRPr/>
            </a:pPr>
            <a:r>
              <a:rPr lang="nl-NL" altLang="nl-NL" dirty="0"/>
              <a:t>En toch:</a:t>
            </a:r>
          </a:p>
          <a:p>
            <a:pPr marL="171450" indent="-171450" eaLnBrk="1" hangingPunct="1">
              <a:buFont typeface="Arial" panose="020B0604020202020204" pitchFamily="34" charset="0"/>
              <a:buChar char="•"/>
              <a:defRPr/>
            </a:pPr>
            <a:r>
              <a:rPr lang="nl-NL" dirty="0">
                <a:ea typeface="ＭＳ Ｐゴシック" charset="-128"/>
              </a:rPr>
              <a:t>Van alle bestuurders rijdt 40 tot 50% (vaak) te hard.</a:t>
            </a:r>
          </a:p>
          <a:p>
            <a:pPr marL="171450" indent="-171450" eaLnBrk="1" hangingPunct="1">
              <a:buFont typeface="Arial" panose="020B0604020202020204" pitchFamily="34" charset="0"/>
              <a:buChar char="•"/>
              <a:defRPr/>
            </a:pPr>
            <a:r>
              <a:rPr lang="nl-NL" dirty="0">
                <a:ea typeface="ＭＳ Ｐゴシック" charset="-128"/>
              </a:rPr>
              <a:t>Eén op de drie dodelijke ongevallen wordt veroorzaakt door te hard rijden.</a:t>
            </a:r>
          </a:p>
          <a:p>
            <a:pPr marL="171450" indent="-171450" eaLnBrk="1" hangingPunct="1">
              <a:buFont typeface="Arial" panose="020B0604020202020204" pitchFamily="34" charset="0"/>
              <a:buChar char="•"/>
              <a:defRPr/>
            </a:pPr>
            <a:r>
              <a:rPr lang="nl-NL" dirty="0">
                <a:ea typeface="ＭＳ Ｐゴシック" charset="-128"/>
              </a:rPr>
              <a:t>Van alle ongevallen is 90% veroorzaakt door zogenaamd menselijk falen; fouten die mensen maken.</a:t>
            </a:r>
          </a:p>
          <a:p>
            <a:pPr eaLnBrk="1" hangingPunct="1">
              <a:spcBef>
                <a:spcPct val="0"/>
              </a:spcBef>
              <a:defRPr/>
            </a:pPr>
            <a:endParaRPr lang="nl-NL" altLang="nl-NL" dirty="0"/>
          </a:p>
          <a:p>
            <a:pPr eaLnBrk="1" hangingPunct="1">
              <a:spcBef>
                <a:spcPct val="0"/>
              </a:spcBef>
              <a:defRPr/>
            </a:pPr>
            <a:r>
              <a:rPr lang="nl-NL" altLang="nl-NL" dirty="0"/>
              <a:t>Dus: een hogere snelheid van de bestuurders geeft een grotere kans op een ongeluk, voor de bestuurders zelf maar ook voor de andere weggebruikers die bij een ongeluk betrokken zijn.</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6</a:t>
            </a:fld>
            <a:endParaRPr lang="nl-NL"/>
          </a:p>
        </p:txBody>
      </p:sp>
    </p:spTree>
    <p:extLst>
      <p:ext uri="{BB962C8B-B14F-4D97-AF65-F5344CB8AC3E}">
        <p14:creationId xmlns:p14="http://schemas.microsoft.com/office/powerpoint/2010/main" val="1279580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Dia 7</a:t>
            </a:r>
          </a:p>
          <a:p>
            <a:pPr>
              <a:defRPr/>
            </a:pPr>
            <a:endParaRPr lang="nl-NL" b="1" dirty="0"/>
          </a:p>
          <a:p>
            <a:pPr>
              <a:defRPr/>
            </a:pPr>
            <a:r>
              <a:rPr lang="nl-NL" b="1" dirty="0"/>
              <a:t>Onderdeel 4 van de les: wat is eigenlijk te snel?</a:t>
            </a:r>
          </a:p>
          <a:p>
            <a:pPr>
              <a:defRPr/>
            </a:pPr>
            <a:endParaRPr lang="nl-NL" b="1" dirty="0"/>
          </a:p>
          <a:p>
            <a:pPr>
              <a:defRPr/>
            </a:pPr>
            <a:r>
              <a:rPr lang="nl-NL" b="1" dirty="0"/>
              <a:t>Maximum snelheden</a:t>
            </a:r>
          </a:p>
          <a:p>
            <a:pPr>
              <a:defRPr/>
            </a:pPr>
            <a:r>
              <a:rPr lang="nl-NL" dirty="0"/>
              <a:t>Je rijdt te snel als je harder rijdt dan toegestaan. Neem de snelheden voor de verschillende wegen nog eens door:</a:t>
            </a:r>
          </a:p>
          <a:p>
            <a:pPr marL="171450" indent="-171450">
              <a:buFont typeface="Arial" panose="020B0604020202020204" pitchFamily="34" charset="0"/>
              <a:buChar char="•"/>
              <a:defRPr/>
            </a:pPr>
            <a:r>
              <a:rPr lang="nl-NL" dirty="0"/>
              <a:t>Op een erf (heette een paar jaar geleden nog woonerf) mag je stapvoets: 15 kilometer per uur.</a:t>
            </a:r>
          </a:p>
          <a:p>
            <a:pPr marL="171450" indent="-171450">
              <a:buFont typeface="Arial" panose="020B0604020202020204" pitchFamily="34" charset="0"/>
              <a:buChar char="•"/>
              <a:defRPr/>
            </a:pPr>
            <a:r>
              <a:rPr lang="nl-NL" dirty="0"/>
              <a:t>Op andere wegen mag je in de stad/in de gemeente/binnen de bebouwde mag je 30, 50 of op de grotere (rand) wegen 70 kilometer per uur.</a:t>
            </a:r>
          </a:p>
          <a:p>
            <a:pPr marL="171450" indent="-171450">
              <a:buFont typeface="Arial" panose="020B0604020202020204" pitchFamily="34" charset="0"/>
              <a:buChar char="•"/>
              <a:defRPr/>
            </a:pPr>
            <a:r>
              <a:rPr lang="nl-NL" dirty="0"/>
              <a:t>Buiten de stad/gemeente/bebouwde mag je 60, 80, 100, 120 of 130 kilometer per uur.</a:t>
            </a:r>
          </a:p>
          <a:p>
            <a:pPr>
              <a:defRPr/>
            </a:pPr>
            <a:endParaRPr lang="nl-NL" dirty="0"/>
          </a:p>
          <a:p>
            <a:pPr>
              <a:defRPr/>
            </a:pPr>
            <a:r>
              <a:rPr lang="nl-NL" b="1" dirty="0"/>
              <a:t>De snelheden van verschillende voertuigen</a:t>
            </a:r>
            <a:endParaRPr lang="nl-NL" dirty="0"/>
          </a:p>
          <a:p>
            <a:pPr marL="171450" indent="-171450">
              <a:buFont typeface="Arial" panose="020B0604020202020204" pitchFamily="34" charset="0"/>
              <a:buChar char="•"/>
              <a:defRPr/>
            </a:pPr>
            <a:r>
              <a:rPr lang="nl-NL" dirty="0"/>
              <a:t>Op de rijbaan mag je op de brommer/scooter/</a:t>
            </a:r>
            <a:r>
              <a:rPr lang="nl-NL" dirty="0" err="1"/>
              <a:t>speedpedelec</a:t>
            </a:r>
            <a:r>
              <a:rPr lang="nl-NL" dirty="0"/>
              <a:t> maximaal 45 kilometer per uur rijden.</a:t>
            </a:r>
          </a:p>
          <a:p>
            <a:pPr marL="171450" indent="-171450">
              <a:buFont typeface="Arial" panose="020B0604020202020204" pitchFamily="34" charset="0"/>
              <a:buChar char="•"/>
              <a:defRPr/>
            </a:pPr>
            <a:r>
              <a:rPr lang="nl-NL" dirty="0"/>
              <a:t>Op de rijbaan buiten de bebouwde kom mag je op de brommer/scooter/</a:t>
            </a:r>
            <a:r>
              <a:rPr lang="nl-NL" dirty="0" err="1"/>
              <a:t>speedpedelec</a:t>
            </a:r>
            <a:r>
              <a:rPr lang="nl-NL" dirty="0"/>
              <a:t> maximaal 40 kilometer per uur rijden</a:t>
            </a:r>
          </a:p>
          <a:p>
            <a:pPr marL="171450" indent="-171450">
              <a:buFont typeface="Arial" panose="020B0604020202020204" pitchFamily="34" charset="0"/>
              <a:buChar char="•"/>
              <a:defRPr/>
            </a:pPr>
            <a:r>
              <a:rPr lang="nl-NL" dirty="0"/>
              <a:t>Op het fiets/bromfietspad binnen de bebouwde kom mag je met de brommer/scooter/</a:t>
            </a:r>
            <a:r>
              <a:rPr lang="nl-NL" dirty="0" err="1"/>
              <a:t>speedpedelec</a:t>
            </a:r>
            <a:r>
              <a:rPr lang="nl-NL" dirty="0"/>
              <a:t> maximaal 30 kilometer per uur.</a:t>
            </a:r>
          </a:p>
          <a:p>
            <a:pPr marL="171450" indent="-171450">
              <a:buFont typeface="Arial" panose="020B0604020202020204" pitchFamily="34" charset="0"/>
              <a:buChar char="•"/>
              <a:defRPr/>
            </a:pPr>
            <a:r>
              <a:rPr lang="nl-NL" dirty="0"/>
              <a:t>Met een snorfiets/snorscooter/</a:t>
            </a:r>
            <a:r>
              <a:rPr lang="nl-NL" dirty="0" err="1"/>
              <a:t>fatbike</a:t>
            </a:r>
            <a:r>
              <a:rPr lang="nl-NL" dirty="0"/>
              <a:t> mag je nooit harder dan 25 kilometer per uur rijden. Je moet sinds 1 januari 2023 ook een helm dragen.</a:t>
            </a:r>
          </a:p>
          <a:p>
            <a:pPr marL="171450" indent="-171450">
              <a:buFont typeface="Arial" panose="020B0604020202020204" pitchFamily="34" charset="0"/>
              <a:buChar char="•"/>
              <a:defRPr/>
            </a:pPr>
            <a:r>
              <a:rPr lang="nl-NL" dirty="0"/>
              <a:t>E-bikes zijn gelijkgesteld aan fietsen en voor fietsen gelden geen maximum snelheden.</a:t>
            </a:r>
          </a:p>
          <a:p>
            <a:pPr marL="171450" indent="-171450">
              <a:buFont typeface="Arial" panose="020B0604020202020204" pitchFamily="34" charset="0"/>
              <a:buChar char="•"/>
              <a:defRPr/>
            </a:pPr>
            <a:r>
              <a:rPr lang="nl-NL" dirty="0"/>
              <a:t>Auto/motor: wat de borden aangeven;</a:t>
            </a:r>
          </a:p>
          <a:p>
            <a:pPr marL="171450" indent="-171450">
              <a:buFont typeface="Arial" panose="020B0604020202020204" pitchFamily="34" charset="0"/>
              <a:buChar char="•"/>
              <a:defRPr/>
            </a:pPr>
            <a:r>
              <a:rPr lang="nl-NL" dirty="0"/>
              <a:t>Vrachtwagen/bus/touringcar: met een vrachtauto/bus mag je binnen de bebouwde kom maximaal 50 kilometer per uur, buiten de bebouwde kom maximaal 80 kilometer per uur.</a:t>
            </a:r>
          </a:p>
          <a:p>
            <a:pPr marL="171450" indent="-171450">
              <a:buFont typeface="Arial" panose="020B0604020202020204" pitchFamily="34" charset="0"/>
              <a:buChar char="•"/>
              <a:defRPr/>
            </a:pPr>
            <a:r>
              <a:rPr lang="nl-NL" dirty="0"/>
              <a:t>Op de autoweg en autosnelweg mag de vrachtauto/bus maximaal 80 kilometer per uur.</a:t>
            </a:r>
          </a:p>
          <a:p>
            <a:pPr marL="171450" indent="-171450">
              <a:buFont typeface="Arial" panose="020B0604020202020204" pitchFamily="34" charset="0"/>
              <a:buChar char="•"/>
              <a:defRPr/>
            </a:pPr>
            <a:r>
              <a:rPr lang="nl-NL" dirty="0"/>
              <a:t>Alleen touringcars (luxe autobussen voor tochten en vakantiereizen) mogen op de autoweg en autosnelweg 100 kilometer per uur rijden.</a:t>
            </a:r>
          </a:p>
          <a:p>
            <a:pPr marL="171450" indent="-171450">
              <a:buFont typeface="Arial" panose="020B0604020202020204" pitchFamily="34" charset="0"/>
              <a:buChar char="•"/>
              <a:defRPr/>
            </a:pPr>
            <a:r>
              <a:rPr lang="nl-NL" dirty="0"/>
              <a:t>Het is verboden om je snorfiets, scooter of E-Bike (</a:t>
            </a:r>
            <a:r>
              <a:rPr lang="nl-NL" dirty="0" err="1"/>
              <a:t>fatbike</a:t>
            </a:r>
            <a:r>
              <a:rPr lang="nl-NL" dirty="0"/>
              <a:t>) p te voeren, zodat hij harder gaat.</a:t>
            </a:r>
          </a:p>
          <a:p>
            <a:pPr>
              <a:defRPr/>
            </a:pPr>
            <a:endParaRPr lang="nl-NL" dirty="0"/>
          </a:p>
          <a:p>
            <a:pPr>
              <a:defRPr/>
            </a:pPr>
            <a:r>
              <a:rPr lang="nl-NL" b="1" dirty="0"/>
              <a:t>Omstandigheden</a:t>
            </a:r>
            <a:endParaRPr lang="nl-NL" dirty="0"/>
          </a:p>
          <a:p>
            <a:pPr>
              <a:defRPr/>
            </a:pPr>
            <a:r>
              <a:rPr lang="nl-NL" dirty="0"/>
              <a:t>Je rijdt te hard als je de snelheid niet (naar beneden) aanpast aan de omstandigheden. Aan welke omstandigheden moet je dan denken?</a:t>
            </a:r>
          </a:p>
          <a:p>
            <a:pPr marL="171450" indent="-171450">
              <a:buFont typeface="Arial" panose="020B0604020202020204" pitchFamily="34" charset="0"/>
              <a:buChar char="•"/>
              <a:defRPr/>
            </a:pPr>
            <a:r>
              <a:rPr lang="nl-NL" dirty="0"/>
              <a:t>Weersomstandigheden (sneeuw, regen, mist).</a:t>
            </a:r>
          </a:p>
          <a:p>
            <a:pPr marL="171450" indent="-171450">
              <a:buFont typeface="Arial" panose="020B0604020202020204" pitchFamily="34" charset="0"/>
              <a:buChar char="•"/>
              <a:defRPr/>
            </a:pPr>
            <a:r>
              <a:rPr lang="nl-NL" dirty="0"/>
              <a:t>Verkeersdrukte (ochtend- en avondspits).</a:t>
            </a:r>
          </a:p>
          <a:p>
            <a:pPr marL="171450" indent="-171450">
              <a:buFont typeface="Arial" panose="020B0604020202020204" pitchFamily="34" charset="0"/>
              <a:buChar char="•"/>
              <a:defRPr/>
            </a:pPr>
            <a:r>
              <a:rPr lang="nl-NL" dirty="0"/>
              <a:t>Je eigen toestand (vermoeidheid, afleiding rondom je).</a:t>
            </a:r>
          </a:p>
          <a:p>
            <a:pPr>
              <a:buFontTx/>
              <a:buChar char="-"/>
              <a:defRPr/>
            </a:pPr>
            <a:endParaRPr lang="nl-NL" dirty="0"/>
          </a:p>
          <a:p>
            <a:pPr>
              <a:defRPr/>
            </a:pPr>
            <a:r>
              <a:rPr lang="nl-NL" b="1" dirty="0"/>
              <a:t>Als je iets te snel doet</a:t>
            </a:r>
          </a:p>
          <a:p>
            <a:pPr>
              <a:defRPr/>
            </a:pPr>
            <a:r>
              <a:rPr lang="nl-NL" dirty="0"/>
              <a:t>Ook al rij je volgens de wet niet te snel, of geldt er voor jou op de fiets geen maximum snelheid, te snel kan ook zijn: TE SNEL oversteken, nog snel even door oranje, of zelfs rood fietsen etc. Als je dus TE SNEL een besluit neemt of TE SNEL iets doet zonder eerst nagedacht te hebben. Je hebt dan NIET voldoende TIJD genomen om de situatie goed in te schatten.</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7</a:t>
            </a:fld>
            <a:endParaRPr lang="nl-NL"/>
          </a:p>
        </p:txBody>
      </p:sp>
    </p:spTree>
    <p:extLst>
      <p:ext uri="{BB962C8B-B14F-4D97-AF65-F5344CB8AC3E}">
        <p14:creationId xmlns:p14="http://schemas.microsoft.com/office/powerpoint/2010/main" val="50211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b="1" dirty="0"/>
              <a:t>Dia 8</a:t>
            </a:r>
          </a:p>
          <a:p>
            <a:pPr>
              <a:defRPr/>
            </a:pPr>
            <a:endParaRPr lang="nl-NL" altLang="nl-NL" b="1" dirty="0"/>
          </a:p>
          <a:p>
            <a:pPr>
              <a:defRPr/>
            </a:pPr>
            <a:r>
              <a:rPr lang="nl-NL" b="1" dirty="0"/>
              <a:t>Relatie snelheid en stopafstand</a:t>
            </a:r>
            <a:endParaRPr lang="nl-NL" dirty="0"/>
          </a:p>
          <a:p>
            <a:pPr>
              <a:defRPr/>
            </a:pPr>
            <a:endParaRPr lang="nl-NL" altLang="nl-NL" dirty="0"/>
          </a:p>
          <a:p>
            <a:pPr>
              <a:defRPr/>
            </a:pPr>
            <a:r>
              <a:rPr lang="nl-NL" altLang="nl-NL" dirty="0"/>
              <a:t>Er volgen nu 2 dia’s (dia 8 en 9) met meer uitleg over de relatie tussen snelheid en stopafstand. Met 2 korte filmpjes. Veel leerlingen kunnen die relatie niet/slecht leggen en dus ook niet goed inschatten of ze bijvoorbeeld nog veilig kunnen oversteken. Aan de leerkracht de keuze vooraf in te schatten of deze uitleg te ingewikkeld is voor de leerlingen.</a:t>
            </a:r>
          </a:p>
          <a:p>
            <a:pPr>
              <a:defRPr/>
            </a:pPr>
            <a:endParaRPr lang="nl-NL" altLang="nl-NL" dirty="0"/>
          </a:p>
          <a:p>
            <a:pPr>
              <a:defRPr/>
            </a:pPr>
            <a:r>
              <a:rPr lang="nl-NL" altLang="nl-NL" b="1" dirty="0"/>
              <a:t>We weten nu:</a:t>
            </a:r>
          </a:p>
          <a:p>
            <a:pPr marL="171450" indent="-171450">
              <a:buFont typeface="Arial" panose="020B0604020202020204" pitchFamily="34" charset="0"/>
              <a:buChar char="•"/>
              <a:defRPr/>
            </a:pPr>
            <a:r>
              <a:rPr lang="nl-NL" altLang="nl-NL" dirty="0"/>
              <a:t>Waarom snelheid gevaarlijk kan zijn.</a:t>
            </a:r>
          </a:p>
          <a:p>
            <a:pPr marL="171450" indent="-171450">
              <a:buFont typeface="Arial" panose="020B0604020202020204" pitchFamily="34" charset="0"/>
              <a:buChar char="•"/>
              <a:defRPr/>
            </a:pPr>
            <a:r>
              <a:rPr lang="nl-NL" altLang="nl-NL" dirty="0"/>
              <a:t>Hoe hard er gereden mag worden.</a:t>
            </a:r>
          </a:p>
          <a:p>
            <a:pPr marL="171450" indent="-171450">
              <a:buFont typeface="Arial" panose="020B0604020202020204" pitchFamily="34" charset="0"/>
              <a:buChar char="•"/>
              <a:defRPr/>
            </a:pPr>
            <a:r>
              <a:rPr lang="nl-NL" altLang="nl-NL" dirty="0"/>
              <a:t>Waarom je de snelheid moet aanpassen aan de snelheid.</a:t>
            </a:r>
          </a:p>
          <a:p>
            <a:pPr>
              <a:defRPr/>
            </a:pPr>
            <a:endParaRPr lang="nl-NL" altLang="nl-NL" dirty="0"/>
          </a:p>
          <a:p>
            <a:pPr>
              <a:defRPr/>
            </a:pPr>
            <a:r>
              <a:rPr lang="nl-NL" altLang="nl-NL" dirty="0"/>
              <a:t>De oorzaak van veel botsingen is dus vaak een te hoge snelheid. Auto’s kunnen daardoor vaak niet meer op tijd:</a:t>
            </a:r>
          </a:p>
          <a:p>
            <a:pPr marL="171450" indent="-171450">
              <a:buFont typeface="Arial" panose="020B0604020202020204" pitchFamily="34" charset="0"/>
              <a:buChar char="•"/>
              <a:defRPr/>
            </a:pPr>
            <a:r>
              <a:rPr lang="nl-NL" altLang="nl-NL" dirty="0"/>
              <a:t>Stoppen voor een overstekende fietser of voetganger.</a:t>
            </a:r>
          </a:p>
          <a:p>
            <a:pPr marL="171450" indent="-171450">
              <a:buFont typeface="Arial" panose="020B0604020202020204" pitchFamily="34" charset="0"/>
              <a:buChar char="•"/>
              <a:defRPr/>
            </a:pPr>
            <a:r>
              <a:rPr lang="nl-NL" altLang="nl-NL" dirty="0"/>
              <a:t>Een boom langs de weg ontwijken.</a:t>
            </a:r>
          </a:p>
          <a:p>
            <a:pPr marL="171450" indent="-171450">
              <a:buFont typeface="Arial" panose="020B0604020202020204" pitchFamily="34" charset="0"/>
              <a:buChar char="•"/>
              <a:defRPr/>
            </a:pPr>
            <a:r>
              <a:rPr lang="nl-NL" altLang="nl-NL" dirty="0"/>
              <a:t>Remmen voor auto’s die voor ze plots op de rem gaan. </a:t>
            </a:r>
          </a:p>
          <a:p>
            <a:pPr>
              <a:buFontTx/>
              <a:buChar char="-"/>
              <a:defRPr/>
            </a:pPr>
            <a:endParaRPr lang="nl-NL" altLang="nl-NL" dirty="0"/>
          </a:p>
          <a:p>
            <a:pPr>
              <a:defRPr/>
            </a:pPr>
            <a:r>
              <a:rPr lang="nl-NL" altLang="nl-NL" dirty="0"/>
              <a:t>Op deze dia staan 2 links naar:</a:t>
            </a:r>
          </a:p>
          <a:p>
            <a:pPr marL="171450" indent="-171450">
              <a:buFont typeface="Arial" panose="020B0604020202020204" pitchFamily="34" charset="0"/>
              <a:buChar char="•"/>
              <a:defRPr/>
            </a:pPr>
            <a:r>
              <a:rPr lang="nl-NL" altLang="nl-NL" dirty="0"/>
              <a:t>Een kort filmpje (2.59 minuten) dat laat zien hoe veel langer een stopafstand wordt als een auto met hogere snelheid moet remmen.</a:t>
            </a:r>
          </a:p>
          <a:p>
            <a:pPr marL="171450" indent="-171450">
              <a:buFont typeface="Arial" panose="020B0604020202020204" pitchFamily="34" charset="0"/>
              <a:buChar char="•"/>
              <a:defRPr/>
            </a:pPr>
            <a:r>
              <a:rPr lang="nl-NL" altLang="nl-NL" dirty="0"/>
              <a:t>Een kort filmpje (2.41 minuten) met een speciaal voor jongere leerlingen gemaakte korte en duidelijke uitleg hoe stopafstand werkt (optelsom reactietijd/afstand en remweg/remafstand).</a:t>
            </a:r>
          </a:p>
          <a:p>
            <a:pPr>
              <a:defRPr/>
            </a:pPr>
            <a:endParaRPr lang="nl-NL" altLang="nl-NL" dirty="0"/>
          </a:p>
          <a:p>
            <a:pPr>
              <a:defRPr/>
            </a:pPr>
            <a:r>
              <a:rPr lang="nl-NL" altLang="nl-NL" dirty="0"/>
              <a:t>Vraag na het vertonen wel aan de leerlingen of ze bij deze uitleg niet iets vreemds is opgevallen: namelijk dat de bestuurder tijdens het uitleggen telkens opzij -naar ons- kijkt, terwijl het idee wordt gewekt dat hij een auto bestuurt. Dit is natuurlijk onveilig, je moet altijd je ‘ogen op de weg’ houden.  </a:t>
            </a:r>
          </a:p>
          <a:p>
            <a:pPr>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8</a:t>
            </a:fld>
            <a:endParaRPr lang="nl-NL"/>
          </a:p>
        </p:txBody>
      </p:sp>
    </p:spTree>
    <p:extLst>
      <p:ext uri="{BB962C8B-B14F-4D97-AF65-F5344CB8AC3E}">
        <p14:creationId xmlns:p14="http://schemas.microsoft.com/office/powerpoint/2010/main" val="2749578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b="1" dirty="0"/>
              <a:t>Dia 9</a:t>
            </a:r>
          </a:p>
          <a:p>
            <a:endParaRPr lang="nl-NL" altLang="nl-NL" b="1" dirty="0"/>
          </a:p>
          <a:p>
            <a:r>
              <a:rPr lang="nl-NL" altLang="nl-NL" b="1" dirty="0"/>
              <a:t>Zo maar even een overzicht van stopafstanden (dus reactietijd vertaald in afstand plus remafstand)</a:t>
            </a:r>
          </a:p>
          <a:p>
            <a:endParaRPr lang="nl-NL" altLang="nl-NL" dirty="0"/>
          </a:p>
          <a:p>
            <a:r>
              <a:rPr lang="nl-NL" altLang="nl-NL" dirty="0"/>
              <a:t>Vertaal de stopafstanden naar lengtes waar leerlingen zich iets bij voor kunnen stellen:</a:t>
            </a:r>
          </a:p>
          <a:p>
            <a:r>
              <a:rPr lang="nl-NL" altLang="nl-NL" dirty="0"/>
              <a:t>Een klaslokaal is gemiddeld 7 meter lang. Bij 50 kilometer per uur (dus op een normale weg binnen de bebouwde kom) is de stopafstand dus al bijna 7 klassen lang!</a:t>
            </a:r>
          </a:p>
          <a:p>
            <a:r>
              <a:rPr lang="nl-NL" altLang="nl-NL" dirty="0"/>
              <a:t>En bij het oversteken van een 80 kilometerweg in het buitengebied moet je dus al rekening houden met een stopafstand van 10 klassen achter elkaar!</a:t>
            </a:r>
          </a:p>
          <a:p>
            <a:endParaRPr lang="nl-NL" altLang="nl-NL" dirty="0"/>
          </a:p>
          <a:p>
            <a:r>
              <a:rPr lang="nl-NL" altLang="nl-NL" dirty="0"/>
              <a:t>Een voetbalveld is 100 tot 120 meter lang. Vanaf 100 kilometer per uur moet je dus al rekening houden met een remweg van 1 tot bijna 1,5 voetbalveld lang!</a:t>
            </a:r>
          </a:p>
          <a:p>
            <a:endParaRPr lang="nl-NL" altLang="nl-NL" dirty="0"/>
          </a:p>
          <a:p>
            <a:r>
              <a:rPr lang="nl-NL" altLang="nl-NL" dirty="0"/>
              <a:t>Denk dus eerst goed na voordat je nog even SNEL een weg oversteekt.</a:t>
            </a:r>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9</a:t>
            </a:fld>
            <a:endParaRPr lang="nl-NL"/>
          </a:p>
        </p:txBody>
      </p:sp>
    </p:spTree>
    <p:extLst>
      <p:ext uri="{BB962C8B-B14F-4D97-AF65-F5344CB8AC3E}">
        <p14:creationId xmlns:p14="http://schemas.microsoft.com/office/powerpoint/2010/main" val="387242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E2C73E-A3AF-967F-620D-27A54FF57EE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45CADD6-6CAD-B878-971D-D0C198615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D6AEE1D-29F4-7EAB-60DA-81CE5BE6BD5D}"/>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5" name="Tijdelijke aanduiding voor voettekst 4">
            <a:extLst>
              <a:ext uri="{FF2B5EF4-FFF2-40B4-BE49-F238E27FC236}">
                <a16:creationId xmlns:a16="http://schemas.microsoft.com/office/drawing/2014/main" id="{38503B77-A83D-D83E-48BD-CCADFE0EB5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FE127B-F755-8AD2-59BD-496F85712122}"/>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2606366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9581B-9C72-3355-A7F6-8B76A05E3B8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30E57E5-7B76-629D-99BA-E8EA106E4F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DE855E3-29AD-426E-B415-9C349EA16650}"/>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5" name="Tijdelijke aanduiding voor voettekst 4">
            <a:extLst>
              <a:ext uri="{FF2B5EF4-FFF2-40B4-BE49-F238E27FC236}">
                <a16:creationId xmlns:a16="http://schemas.microsoft.com/office/drawing/2014/main" id="{F0D92D86-49CF-4F67-24D0-846E6B5699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C08C38-EB29-959F-C0B9-3310A8101A23}"/>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346679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D911605-4BBF-5327-B92F-DF5F96DDB8E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9F08F58-93C7-69A1-F351-28AE22DEBC9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8B6133-92DD-4548-2E90-67BD180FEB58}"/>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5" name="Tijdelijke aanduiding voor voettekst 4">
            <a:extLst>
              <a:ext uri="{FF2B5EF4-FFF2-40B4-BE49-F238E27FC236}">
                <a16:creationId xmlns:a16="http://schemas.microsoft.com/office/drawing/2014/main" id="{79802336-17C7-075F-FE37-3CDE607DE8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B6E461-D855-E94A-8BA4-EBD3256625FD}"/>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54678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A53BE4-5AE2-E503-2E69-F808441303F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DCE30D-B77B-2F29-0106-4CAB6627FE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3495BF-520D-2E70-98AC-028C32B04D5B}"/>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5" name="Tijdelijke aanduiding voor voettekst 4">
            <a:extLst>
              <a:ext uri="{FF2B5EF4-FFF2-40B4-BE49-F238E27FC236}">
                <a16:creationId xmlns:a16="http://schemas.microsoft.com/office/drawing/2014/main" id="{2DD9B7CF-108C-8AA7-EB46-18E2B0B0F6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2D45A07-732F-E0E6-383F-5BC33C8C64C7}"/>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81920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D8C88-2943-7871-BE1A-0A104CF401E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CD6E8A4-71EA-8E1B-6349-1A3283AF38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E536CAC-B50C-4029-DA13-462AD16FA26A}"/>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5" name="Tijdelijke aanduiding voor voettekst 4">
            <a:extLst>
              <a:ext uri="{FF2B5EF4-FFF2-40B4-BE49-F238E27FC236}">
                <a16:creationId xmlns:a16="http://schemas.microsoft.com/office/drawing/2014/main" id="{FF79A55E-120F-48CA-88AD-F2BDD83BAE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81ECCA-C0E3-526D-D582-4CB7D7EA9AFF}"/>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742242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C9F6E-1CC2-2ECC-0AC0-519FAEDC7E9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E5D896D-4081-E72A-1CD3-5B5B2745E76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36EF7A-DA63-D7FF-0AD3-CE476B20699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557C7D9-9C83-F94B-D64C-BDF6E8524D5C}"/>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6" name="Tijdelijke aanduiding voor voettekst 5">
            <a:extLst>
              <a:ext uri="{FF2B5EF4-FFF2-40B4-BE49-F238E27FC236}">
                <a16:creationId xmlns:a16="http://schemas.microsoft.com/office/drawing/2014/main" id="{DD8DDDFE-65E9-89C3-ABAE-812785326D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E79E561-5442-3ACE-D5CB-81EEEC7CF6F9}"/>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313449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270E8-7F4C-C10B-5564-559E016B7AB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4915913-4CE4-E1AF-D0D4-635A905D6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27A4E81-4D63-985C-6718-109F6D5DD84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4637436-425B-3C41-39B5-5767DD9FE4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371C57C-504F-CDEB-494B-DE806CBB81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DA75515-EE40-3E95-E5F1-B7255CB3E283}"/>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8" name="Tijdelijke aanduiding voor voettekst 7">
            <a:extLst>
              <a:ext uri="{FF2B5EF4-FFF2-40B4-BE49-F238E27FC236}">
                <a16:creationId xmlns:a16="http://schemas.microsoft.com/office/drawing/2014/main" id="{482B6550-8EA3-1C66-9056-2FEB8E29DE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4638A42-200E-98FB-AA8B-18C5FB37B841}"/>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208520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E029C-D2E8-4FE8-3DD8-DEF234315E6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8DDEC53-8013-3070-36D1-467CD9CF5345}"/>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4" name="Tijdelijke aanduiding voor voettekst 3">
            <a:extLst>
              <a:ext uri="{FF2B5EF4-FFF2-40B4-BE49-F238E27FC236}">
                <a16:creationId xmlns:a16="http://schemas.microsoft.com/office/drawing/2014/main" id="{BB284ABE-150C-B21D-326A-377141E6F06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2EB7DB3-C67B-30B2-63AF-00D859E430BB}"/>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34190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CE7E6AD-A9B1-A408-205C-02A96EBAABE9}"/>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3" name="Tijdelijke aanduiding voor voettekst 2">
            <a:extLst>
              <a:ext uri="{FF2B5EF4-FFF2-40B4-BE49-F238E27FC236}">
                <a16:creationId xmlns:a16="http://schemas.microsoft.com/office/drawing/2014/main" id="{65945CA6-0A09-3691-9929-319F1C8637C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A394B40-4675-EA14-5E8C-6F4A648DA3DF}"/>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3600253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9E829-7350-73F0-7B5B-4C52D1975D3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563B161-E318-6F97-0430-6C62AB9078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D6C3E7-A6D3-AAA9-C079-FEAA91F76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73DF6C5-EFCC-B3FA-A8A6-58EAB3DB8705}"/>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6" name="Tijdelijke aanduiding voor voettekst 5">
            <a:extLst>
              <a:ext uri="{FF2B5EF4-FFF2-40B4-BE49-F238E27FC236}">
                <a16:creationId xmlns:a16="http://schemas.microsoft.com/office/drawing/2014/main" id="{C1AF4D2E-2E14-4B1B-2FAB-752935CE26D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CC5C037-1670-9A2E-2470-41E2AC592DAF}"/>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018190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DA886-A9D3-440E-68F1-44ED3453EA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D3767FB-126C-9E53-02AA-6B17B47A1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DAFDB8C-1F6A-EB17-47E7-F23D371EE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4802688-153B-45A6-880C-CF889A3EEC82}"/>
              </a:ext>
            </a:extLst>
          </p:cNvPr>
          <p:cNvSpPr>
            <a:spLocks noGrp="1"/>
          </p:cNvSpPr>
          <p:nvPr>
            <p:ph type="dt" sz="half" idx="10"/>
          </p:nvPr>
        </p:nvSpPr>
        <p:spPr/>
        <p:txBody>
          <a:bodyPr/>
          <a:lstStyle/>
          <a:p>
            <a:fld id="{6B8006B5-F28C-A442-BB2C-980F6B8EDD0C}" type="datetimeFigureOut">
              <a:rPr lang="nl-NL" smtClean="0"/>
              <a:t>16-04-2024</a:t>
            </a:fld>
            <a:endParaRPr lang="nl-NL"/>
          </a:p>
        </p:txBody>
      </p:sp>
      <p:sp>
        <p:nvSpPr>
          <p:cNvPr id="6" name="Tijdelijke aanduiding voor voettekst 5">
            <a:extLst>
              <a:ext uri="{FF2B5EF4-FFF2-40B4-BE49-F238E27FC236}">
                <a16:creationId xmlns:a16="http://schemas.microsoft.com/office/drawing/2014/main" id="{EED834E3-5CBD-F225-1861-9CA55C921F2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37A3FC7-350E-5C49-E5EB-E89C1EDADE60}"/>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86396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7180DA3-363D-A5F0-AB7C-2B18D37EE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45D5CC9-D87B-4747-936C-3612BFD6DB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411E90B-B492-E34A-EAFC-8B1619A7A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006B5-F28C-A442-BB2C-980F6B8EDD0C}" type="datetimeFigureOut">
              <a:rPr lang="nl-NL" smtClean="0"/>
              <a:t>16-04-2024</a:t>
            </a:fld>
            <a:endParaRPr lang="nl-NL"/>
          </a:p>
        </p:txBody>
      </p:sp>
      <p:sp>
        <p:nvSpPr>
          <p:cNvPr id="5" name="Tijdelijke aanduiding voor voettekst 4">
            <a:extLst>
              <a:ext uri="{FF2B5EF4-FFF2-40B4-BE49-F238E27FC236}">
                <a16:creationId xmlns:a16="http://schemas.microsoft.com/office/drawing/2014/main" id="{821C83FD-211B-9C21-5FC1-5D1682D542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32EDD94-C95E-D90C-9ED4-6833EF4E7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C2381-3839-CC49-960E-59E53F592615}" type="slidenum">
              <a:rPr lang="nl-NL" smtClean="0"/>
              <a:t>‹nr.›</a:t>
            </a:fld>
            <a:endParaRPr lang="nl-NL"/>
          </a:p>
        </p:txBody>
      </p:sp>
    </p:spTree>
    <p:extLst>
      <p:ext uri="{BB962C8B-B14F-4D97-AF65-F5344CB8AC3E}">
        <p14:creationId xmlns:p14="http://schemas.microsoft.com/office/powerpoint/2010/main" val="3320777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tube.com/watch?v=sKRk33iq1gI"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6.png"/><Relationship Id="rId4" Type="http://schemas.openxmlformats.org/officeDocument/2006/relationships/image" Target="../media/image9.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youtube.com/watch?v=7Pf4zoZnlmo" TargetMode="External"/><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youtube.com/watch?v=tOOBxwrHVIs&amp;feature=youtu.be"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F500531-BF28-681D-7A94-76DC034D5766}"/>
              </a:ext>
            </a:extLst>
          </p:cNvPr>
          <p:cNvPicPr>
            <a:picLocks noChangeAspect="1"/>
          </p:cNvPicPr>
          <p:nvPr/>
        </p:nvPicPr>
        <p:blipFill>
          <a:blip r:embed="rId3"/>
          <a:stretch>
            <a:fillRect/>
          </a:stretch>
        </p:blipFill>
        <p:spPr>
          <a:xfrm>
            <a:off x="0" y="0"/>
            <a:ext cx="12194039" cy="6858000"/>
          </a:xfrm>
          <a:prstGeom prst="rect">
            <a:avLst/>
          </a:prstGeom>
        </p:spPr>
      </p:pic>
      <p:pic>
        <p:nvPicPr>
          <p:cNvPr id="17" name="Afbeelding 16">
            <a:extLst>
              <a:ext uri="{FF2B5EF4-FFF2-40B4-BE49-F238E27FC236}">
                <a16:creationId xmlns:a16="http://schemas.microsoft.com/office/drawing/2014/main" id="{BD720235-E284-8880-F8D0-5686A7C9F23D}"/>
              </a:ext>
            </a:extLst>
          </p:cNvPr>
          <p:cNvPicPr>
            <a:picLocks noChangeAspect="1"/>
          </p:cNvPicPr>
          <p:nvPr/>
        </p:nvPicPr>
        <p:blipFill>
          <a:blip r:embed="rId4"/>
          <a:stretch>
            <a:fillRect/>
          </a:stretch>
        </p:blipFill>
        <p:spPr>
          <a:xfrm>
            <a:off x="-1751518" y="0"/>
            <a:ext cx="16352941" cy="7172491"/>
          </a:xfrm>
          <a:prstGeom prst="rect">
            <a:avLst/>
          </a:prstGeom>
        </p:spPr>
      </p:pic>
      <p:pic>
        <p:nvPicPr>
          <p:cNvPr id="12" name="Afbeelding 11">
            <a:extLst>
              <a:ext uri="{FF2B5EF4-FFF2-40B4-BE49-F238E27FC236}">
                <a16:creationId xmlns:a16="http://schemas.microsoft.com/office/drawing/2014/main" id="{177EACA7-A699-1FDE-1BAA-450202B5762B}"/>
              </a:ext>
            </a:extLst>
          </p:cNvPr>
          <p:cNvPicPr>
            <a:picLocks noChangeAspect="1"/>
          </p:cNvPicPr>
          <p:nvPr/>
        </p:nvPicPr>
        <p:blipFill>
          <a:blip r:embed="rId5"/>
          <a:stretch>
            <a:fillRect/>
          </a:stretch>
        </p:blipFill>
        <p:spPr>
          <a:xfrm>
            <a:off x="542329" y="3586245"/>
            <a:ext cx="1755484" cy="1203343"/>
          </a:xfrm>
          <a:prstGeom prst="rect">
            <a:avLst/>
          </a:prstGeom>
        </p:spPr>
      </p:pic>
      <p:sp>
        <p:nvSpPr>
          <p:cNvPr id="11" name="Tekstvak 10">
            <a:extLst>
              <a:ext uri="{FF2B5EF4-FFF2-40B4-BE49-F238E27FC236}">
                <a16:creationId xmlns:a16="http://schemas.microsoft.com/office/drawing/2014/main" id="{1BBE95D0-DF0D-3DE0-6E58-0B77A63CB5CA}"/>
              </a:ext>
            </a:extLst>
          </p:cNvPr>
          <p:cNvSpPr txBox="1"/>
          <p:nvPr/>
        </p:nvSpPr>
        <p:spPr>
          <a:xfrm>
            <a:off x="693016" y="1667031"/>
            <a:ext cx="8224377" cy="4154984"/>
          </a:xfrm>
          <a:prstGeom prst="rect">
            <a:avLst/>
          </a:prstGeom>
          <a:noFill/>
        </p:spPr>
        <p:txBody>
          <a:bodyPr wrap="square" rtlCol="0">
            <a:spAutoFit/>
          </a:bodyPr>
          <a:lstStyle/>
          <a:p>
            <a:r>
              <a:rPr lang="nl-NL" sz="6600" b="1" dirty="0">
                <a:solidFill>
                  <a:schemeClr val="bg1"/>
                </a:solidFill>
                <a:latin typeface="Avenir Next Condensed" panose="020B0506020202020204" pitchFamily="34" charset="0"/>
              </a:rPr>
              <a:t>STA STIL BIJ SNELHEID</a:t>
            </a:r>
          </a:p>
          <a:p>
            <a:endParaRPr lang="nl-NL" sz="6600" b="1" dirty="0">
              <a:solidFill>
                <a:schemeClr val="bg1"/>
              </a:solidFill>
              <a:latin typeface="Avenir Next Condensed" panose="020B0506020202020204" pitchFamily="34" charset="0"/>
            </a:endParaRPr>
          </a:p>
          <a:p>
            <a:r>
              <a:rPr lang="nl-NL" sz="6600" b="1" dirty="0">
                <a:solidFill>
                  <a:schemeClr val="bg1"/>
                </a:solidFill>
                <a:latin typeface="Avenir Next Condensed" panose="020B0506020202020204" pitchFamily="34" charset="0"/>
              </a:rPr>
              <a:t>EEN les over snelheid </a:t>
            </a:r>
          </a:p>
          <a:p>
            <a:r>
              <a:rPr lang="nl-NL" sz="6600" b="1" dirty="0">
                <a:solidFill>
                  <a:schemeClr val="bg1"/>
                </a:solidFill>
                <a:latin typeface="Avenir Next Condensed" panose="020B0506020202020204" pitchFamily="34" charset="0"/>
              </a:rPr>
              <a:t>en verkeersveiligheid</a:t>
            </a:r>
          </a:p>
        </p:txBody>
      </p:sp>
      <p:grpSp>
        <p:nvGrpSpPr>
          <p:cNvPr id="3" name="Groep 2">
            <a:extLst>
              <a:ext uri="{FF2B5EF4-FFF2-40B4-BE49-F238E27FC236}">
                <a16:creationId xmlns:a16="http://schemas.microsoft.com/office/drawing/2014/main" id="{1796BC9A-DDC9-F42E-B8C6-B26E11AAB242}"/>
              </a:ext>
            </a:extLst>
          </p:cNvPr>
          <p:cNvGrpSpPr/>
          <p:nvPr/>
        </p:nvGrpSpPr>
        <p:grpSpPr>
          <a:xfrm>
            <a:off x="8129239" y="-467801"/>
            <a:ext cx="4312479" cy="2652451"/>
            <a:chOff x="8129239" y="-467801"/>
            <a:chExt cx="4312479" cy="2652451"/>
          </a:xfrm>
        </p:grpSpPr>
        <p:sp>
          <p:nvSpPr>
            <p:cNvPr id="6" name="Afgeronde rechthoek 5">
              <a:extLst>
                <a:ext uri="{FF2B5EF4-FFF2-40B4-BE49-F238E27FC236}">
                  <a16:creationId xmlns:a16="http://schemas.microsoft.com/office/drawing/2014/main" id="{ACCF205D-7902-F040-B069-11E73105CA54}"/>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93AC0C13-05A6-0528-8761-8F6E9335CE97}"/>
                </a:ext>
              </a:extLst>
            </p:cNvPr>
            <p:cNvPicPr>
              <a:picLocks noChangeAspect="1"/>
            </p:cNvPicPr>
            <p:nvPr/>
          </p:nvPicPr>
          <p:blipFill rotWithShape="1">
            <a:blip r:embed="rId6"/>
            <a:srcRect l="18739"/>
            <a:stretch/>
          </p:blipFill>
          <p:spPr>
            <a:xfrm>
              <a:off x="10961649" y="-467801"/>
              <a:ext cx="1480069" cy="2652451"/>
            </a:xfrm>
            <a:prstGeom prst="rect">
              <a:avLst/>
            </a:prstGeom>
          </p:spPr>
        </p:pic>
        <p:pic>
          <p:nvPicPr>
            <p:cNvPr id="9" name="Afbeelding 8">
              <a:extLst>
                <a:ext uri="{FF2B5EF4-FFF2-40B4-BE49-F238E27FC236}">
                  <a16:creationId xmlns:a16="http://schemas.microsoft.com/office/drawing/2014/main" id="{D951AD98-E2ED-39B5-C539-ACAB4AFBFF3D}"/>
                </a:ext>
              </a:extLst>
            </p:cNvPr>
            <p:cNvPicPr>
              <a:picLocks noChangeAspect="1"/>
            </p:cNvPicPr>
            <p:nvPr/>
          </p:nvPicPr>
          <p:blipFill>
            <a:blip r:embed="rId7"/>
            <a:stretch>
              <a:fillRect/>
            </a:stretch>
          </p:blipFill>
          <p:spPr>
            <a:xfrm>
              <a:off x="8335783" y="144966"/>
              <a:ext cx="1269767" cy="1659608"/>
            </a:xfrm>
            <a:prstGeom prst="rect">
              <a:avLst/>
            </a:prstGeom>
          </p:spPr>
        </p:pic>
        <p:pic>
          <p:nvPicPr>
            <p:cNvPr id="10" name="Picture 2" descr="TotallyTraffic">
              <a:extLst>
                <a:ext uri="{FF2B5EF4-FFF2-40B4-BE49-F238E27FC236}">
                  <a16:creationId xmlns:a16="http://schemas.microsoft.com/office/drawing/2014/main" id="{0C39F849-E65E-F3B3-0709-880F00B555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557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useBgFill="1">
        <p:nvSpPr>
          <p:cNvPr id="20" name="Tekstvak 19">
            <a:extLst>
              <a:ext uri="{FF2B5EF4-FFF2-40B4-BE49-F238E27FC236}">
                <a16:creationId xmlns:a16="http://schemas.microsoft.com/office/drawing/2014/main" id="{91CA9A30-417B-87FD-D9C0-8290948F7679}"/>
              </a:ext>
            </a:extLst>
          </p:cNvPr>
          <p:cNvSpPr txBox="1">
            <a:spLocks noChangeArrowheads="1"/>
          </p:cNvSpPr>
          <p:nvPr/>
        </p:nvSpPr>
        <p:spPr bwMode="auto">
          <a:xfrm>
            <a:off x="784440" y="1804574"/>
            <a:ext cx="9050910" cy="3785652"/>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Wel te snel:</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ze hebben haast;</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ze vinden het leuk;</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ze hebben het niet in de gaten;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ze passen zich aan de rest van het verkeer aan (meest genoemde antwoord);</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ze vinden ZELF dat het wel kan.</a:t>
            </a:r>
          </a:p>
          <a:p>
            <a:endParaRPr lang="nl-NL" altLang="nl-NL" sz="2400" dirty="0">
              <a:solidFill>
                <a:schemeClr val="bg1"/>
              </a:solidFill>
              <a:latin typeface="Avenir Next Condensed" panose="020B0506020202020204" pitchFamily="34" charset="0"/>
            </a:endParaRPr>
          </a:p>
          <a:p>
            <a:r>
              <a:rPr lang="nl-NL" altLang="nl-NL" sz="2400" b="1" dirty="0">
                <a:solidFill>
                  <a:schemeClr val="bg1"/>
                </a:solidFill>
                <a:latin typeface="Avenir Next Condensed" panose="020B0506020202020204" pitchFamily="34" charset="0"/>
              </a:rPr>
              <a:t>Niet te snel:</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als er grote kans is op bekeuring;</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als ze ZELF vinden dat het onveilig is.</a:t>
            </a:r>
          </a:p>
        </p:txBody>
      </p:sp>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5. Waarom rijden mensen </a:t>
            </a:r>
          </a:p>
          <a:p>
            <a:r>
              <a:rPr lang="nl-NL" sz="3600" b="1" dirty="0">
                <a:solidFill>
                  <a:schemeClr val="bg1"/>
                </a:solidFill>
                <a:latin typeface="Avenir Next Condensed" panose="020B0506020202020204" pitchFamily="34" charset="0"/>
              </a:rPr>
              <a:t>te snel of niet? </a:t>
            </a:r>
          </a:p>
        </p:txBody>
      </p:sp>
      <p:grpSp>
        <p:nvGrpSpPr>
          <p:cNvPr id="7" name="Groep 6">
            <a:extLst>
              <a:ext uri="{FF2B5EF4-FFF2-40B4-BE49-F238E27FC236}">
                <a16:creationId xmlns:a16="http://schemas.microsoft.com/office/drawing/2014/main" id="{6CC4706C-8813-00FB-4859-D82B9DEEBD3C}"/>
              </a:ext>
            </a:extLst>
          </p:cNvPr>
          <p:cNvGrpSpPr/>
          <p:nvPr/>
        </p:nvGrpSpPr>
        <p:grpSpPr>
          <a:xfrm>
            <a:off x="8129239" y="-467801"/>
            <a:ext cx="4312479" cy="2652451"/>
            <a:chOff x="8129239" y="-467801"/>
            <a:chExt cx="4312479" cy="2652451"/>
          </a:xfrm>
        </p:grpSpPr>
        <p:sp>
          <p:nvSpPr>
            <p:cNvPr id="8" name="Afgeronde rechthoek 7">
              <a:extLst>
                <a:ext uri="{FF2B5EF4-FFF2-40B4-BE49-F238E27FC236}">
                  <a16:creationId xmlns:a16="http://schemas.microsoft.com/office/drawing/2014/main" id="{6E83F803-FE28-65B6-53E1-205BCC431E9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49C12055-3621-482B-E4B1-B0B396EA538E}"/>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10" name="Afbeelding 9">
              <a:extLst>
                <a:ext uri="{FF2B5EF4-FFF2-40B4-BE49-F238E27FC236}">
                  <a16:creationId xmlns:a16="http://schemas.microsoft.com/office/drawing/2014/main" id="{4AD0CC56-9BC8-57D0-DCE1-3667DE24E334}"/>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11" name="Picture 2" descr="TotallyTraffic">
              <a:extLst>
                <a:ext uri="{FF2B5EF4-FFF2-40B4-BE49-F238E27FC236}">
                  <a16:creationId xmlns:a16="http://schemas.microsoft.com/office/drawing/2014/main" id="{C952A9DD-4296-8FD7-CFB6-AAAAEFF67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3399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Leven en dood</a:t>
            </a:r>
          </a:p>
        </p:txBody>
      </p:sp>
      <p:graphicFrame>
        <p:nvGraphicFramePr>
          <p:cNvPr id="7" name="Tabel 6">
            <a:extLst>
              <a:ext uri="{FF2B5EF4-FFF2-40B4-BE49-F238E27FC236}">
                <a16:creationId xmlns:a16="http://schemas.microsoft.com/office/drawing/2014/main" id="{2E1C6DC2-ADE7-60C9-F105-DD964CD87859}"/>
              </a:ext>
            </a:extLst>
          </p:cNvPr>
          <p:cNvGraphicFramePr>
            <a:graphicFrameLocks noGrp="1"/>
          </p:cNvGraphicFramePr>
          <p:nvPr>
            <p:extLst>
              <p:ext uri="{D42A27DB-BD31-4B8C-83A1-F6EECF244321}">
                <p14:modId xmlns:p14="http://schemas.microsoft.com/office/powerpoint/2010/main" val="530423090"/>
              </p:ext>
            </p:extLst>
          </p:nvPr>
        </p:nvGraphicFramePr>
        <p:xfrm>
          <a:off x="458674" y="2490746"/>
          <a:ext cx="7670566" cy="3385492"/>
        </p:xfrm>
        <a:graphic>
          <a:graphicData uri="http://schemas.openxmlformats.org/drawingml/2006/table">
            <a:tbl>
              <a:tblPr firstRow="1" bandRow="1">
                <a:tableStyleId>{5940675A-B579-460E-94D1-54222C63F5DA}</a:tableStyleId>
              </a:tblPr>
              <a:tblGrid>
                <a:gridCol w="3835283">
                  <a:extLst>
                    <a:ext uri="{9D8B030D-6E8A-4147-A177-3AD203B41FA5}">
                      <a16:colId xmlns:a16="http://schemas.microsoft.com/office/drawing/2014/main" val="3250997128"/>
                    </a:ext>
                  </a:extLst>
                </a:gridCol>
                <a:gridCol w="3835283">
                  <a:extLst>
                    <a:ext uri="{9D8B030D-6E8A-4147-A177-3AD203B41FA5}">
                      <a16:colId xmlns:a16="http://schemas.microsoft.com/office/drawing/2014/main" val="1558774776"/>
                    </a:ext>
                  </a:extLst>
                </a:gridCol>
              </a:tblGrid>
              <a:tr h="916612">
                <a:tc>
                  <a:txBody>
                    <a:bodyPr/>
                    <a:lstStyle/>
                    <a:p>
                      <a:r>
                        <a:rPr lang="nl-NL" altLang="nl-NL" sz="2400" b="1" kern="1200" dirty="0">
                          <a:ln>
                            <a:solidFill>
                              <a:schemeClr val="bg1"/>
                            </a:solidFill>
                          </a:ln>
                          <a:solidFill>
                            <a:schemeClr val="bg1"/>
                          </a:solidFill>
                          <a:latin typeface="Avenir Next Condensed" panose="020B0506020202020204" pitchFamily="34" charset="0"/>
                        </a:rPr>
                        <a:t>snelheid auto</a:t>
                      </a:r>
                      <a:endParaRPr lang="nl-NL" sz="2400" b="1" kern="1200" dirty="0">
                        <a:ln>
                          <a:solidFill>
                            <a:schemeClr val="bg1"/>
                          </a:solidFill>
                        </a:ln>
                        <a:solidFill>
                          <a:schemeClr val="bg1"/>
                        </a:solidFill>
                        <a:latin typeface="Avenir Next Condensed" panose="020B0506020202020204" pitchFamily="34" charset="0"/>
                        <a:ea typeface="+mn-ea"/>
                        <a:cs typeface="+mn-cs"/>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nl-NL" sz="2400" b="1" kern="1200" dirty="0">
                          <a:ln>
                            <a:solidFill>
                              <a:schemeClr val="bg1"/>
                            </a:solidFill>
                          </a:ln>
                          <a:solidFill>
                            <a:schemeClr val="bg1"/>
                          </a:solidFill>
                          <a:latin typeface="Avenir Next Condensed" panose="020B0506020202020204" pitchFamily="34" charset="0"/>
                        </a:rPr>
                        <a:t>overlevingskans</a:t>
                      </a:r>
                      <a:endParaRPr lang="nl-NL" sz="2400" b="1" kern="1200" dirty="0">
                        <a:ln>
                          <a:solidFill>
                            <a:schemeClr val="bg1"/>
                          </a:solidFill>
                        </a:ln>
                        <a:solidFill>
                          <a:schemeClr val="bg1"/>
                        </a:solidFill>
                        <a:latin typeface="Avenir Next Condensed" panose="020B0506020202020204" pitchFamily="34" charset="0"/>
                        <a:ea typeface="+mn-ea"/>
                        <a:cs typeface="+mn-cs"/>
                      </a:endParaRP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55994061"/>
                  </a:ext>
                </a:extLst>
              </a:tr>
              <a:tr h="743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2400" b="0" kern="1200" dirty="0">
                          <a:ln>
                            <a:solidFill>
                              <a:schemeClr val="bg1"/>
                            </a:solidFill>
                          </a:ln>
                          <a:solidFill>
                            <a:schemeClr val="bg1"/>
                          </a:solidFill>
                          <a:latin typeface="Avenir Next Condensed" panose="020B0506020202020204" pitchFamily="34" charset="0"/>
                          <a:ea typeface="+mn-ea"/>
                          <a:cs typeface="+mn-cs"/>
                        </a:rPr>
                        <a:t>als een auto 35 kilometer per uur rijdt</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nl-NL" sz="2400" b="0" kern="1200" dirty="0">
                          <a:ln>
                            <a:solidFill>
                              <a:schemeClr val="bg1"/>
                            </a:solidFill>
                          </a:ln>
                          <a:solidFill>
                            <a:schemeClr val="bg1"/>
                          </a:solidFill>
                          <a:latin typeface="Avenir Next Condensed" panose="020B0506020202020204" pitchFamily="34" charset="0"/>
                          <a:ea typeface="+mn-ea"/>
                          <a:cs typeface="+mn-cs"/>
                        </a:rPr>
                        <a:t>komt 5% van de fietsers en voetgangers om het leven</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04552501"/>
                  </a:ext>
                </a:extLst>
              </a:tr>
              <a:tr h="743474">
                <a:tc>
                  <a:txBody>
                    <a:bodyPr/>
                    <a:lstStyle/>
                    <a:p>
                      <a:pPr marL="0" algn="l" defTabSz="914400" rtl="0" eaLnBrk="1" latinLnBrk="0" hangingPunct="1"/>
                      <a:r>
                        <a:rPr lang="nl-NL" sz="2400" b="0" kern="1200" dirty="0">
                          <a:ln>
                            <a:solidFill>
                              <a:schemeClr val="bg1"/>
                            </a:solidFill>
                          </a:ln>
                          <a:solidFill>
                            <a:schemeClr val="bg1"/>
                          </a:solidFill>
                          <a:latin typeface="Avenir Next Condensed" panose="020B0506020202020204" pitchFamily="34" charset="0"/>
                          <a:ea typeface="+mn-ea"/>
                          <a:cs typeface="+mn-cs"/>
                        </a:rPr>
                        <a:t>als een auto 48 kilometer per uur rijdt</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914400" rtl="0" eaLnBrk="1" latinLnBrk="0" hangingPunct="1"/>
                      <a:r>
                        <a:rPr lang="nl-NL" sz="2400" b="0" kern="1200" dirty="0">
                          <a:ln>
                            <a:solidFill>
                              <a:schemeClr val="bg1"/>
                            </a:solidFill>
                          </a:ln>
                          <a:solidFill>
                            <a:schemeClr val="bg1"/>
                          </a:solidFill>
                          <a:latin typeface="Avenir Next Condensed" panose="020B0506020202020204" pitchFamily="34" charset="0"/>
                          <a:ea typeface="+mn-ea"/>
                          <a:cs typeface="+mn-cs"/>
                        </a:rPr>
                        <a:t>komt 5% van de fietsers en voetgangers om het leven</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6765033"/>
                  </a:ext>
                </a:extLst>
              </a:tr>
              <a:tr h="799575">
                <a:tc>
                  <a:txBody>
                    <a:bodyPr/>
                    <a:lstStyle/>
                    <a:p>
                      <a:pPr marL="0" algn="l" defTabSz="914400" rtl="0" eaLnBrk="1" latinLnBrk="0" hangingPunct="1"/>
                      <a:r>
                        <a:rPr lang="nl-NL" sz="2400" b="0" kern="1200" dirty="0">
                          <a:ln>
                            <a:solidFill>
                              <a:schemeClr val="bg1"/>
                            </a:solidFill>
                          </a:ln>
                          <a:solidFill>
                            <a:schemeClr val="bg1"/>
                          </a:solidFill>
                          <a:latin typeface="Avenir Next Condensed" panose="020B0506020202020204" pitchFamily="34" charset="0"/>
                          <a:ea typeface="+mn-ea"/>
                          <a:cs typeface="+mn-cs"/>
                        </a:rPr>
                        <a:t>als een auto 64 kilometer per uur rijdt</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algn="l" defTabSz="914400" rtl="0" eaLnBrk="1" latinLnBrk="0" hangingPunct="1"/>
                      <a:r>
                        <a:rPr lang="nl-NL" sz="2400" b="0" kern="1200" dirty="0">
                          <a:ln>
                            <a:solidFill>
                              <a:schemeClr val="bg1"/>
                            </a:solidFill>
                          </a:ln>
                          <a:solidFill>
                            <a:schemeClr val="bg1"/>
                          </a:solidFill>
                          <a:latin typeface="Avenir Next Condensed" panose="020B0506020202020204" pitchFamily="34" charset="0"/>
                          <a:ea typeface="+mn-ea"/>
                          <a:cs typeface="+mn-cs"/>
                        </a:rPr>
                        <a:t>komt 85% van de fietsers en voetgangers om het leven</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369427190"/>
                  </a:ext>
                </a:extLst>
              </a:tr>
            </a:tbl>
          </a:graphicData>
        </a:graphic>
      </p:graphicFrame>
      <p:pic>
        <p:nvPicPr>
          <p:cNvPr id="8" name="Afbeelding 6">
            <a:extLst>
              <a:ext uri="{FF2B5EF4-FFF2-40B4-BE49-F238E27FC236}">
                <a16:creationId xmlns:a16="http://schemas.microsoft.com/office/drawing/2014/main" id="{6A45E5EF-74BC-7731-EB3F-C11A1E9026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62" r="11936"/>
          <a:stretch/>
        </p:blipFill>
        <p:spPr bwMode="auto">
          <a:xfrm>
            <a:off x="8626074" y="3188923"/>
            <a:ext cx="3007360" cy="198913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7421EAEE-CC46-A0E5-CADB-E3F520A2A56B}"/>
              </a:ext>
            </a:extLst>
          </p:cNvPr>
          <p:cNvGrpSpPr/>
          <p:nvPr/>
        </p:nvGrpSpPr>
        <p:grpSpPr>
          <a:xfrm>
            <a:off x="8129239" y="-467801"/>
            <a:ext cx="4312479" cy="2652451"/>
            <a:chOff x="8129239" y="-467801"/>
            <a:chExt cx="4312479" cy="2652451"/>
          </a:xfrm>
        </p:grpSpPr>
        <p:sp>
          <p:nvSpPr>
            <p:cNvPr id="10" name="Afgeronde rechthoek 9">
              <a:extLst>
                <a:ext uri="{FF2B5EF4-FFF2-40B4-BE49-F238E27FC236}">
                  <a16:creationId xmlns:a16="http://schemas.microsoft.com/office/drawing/2014/main" id="{1D5C534F-F56A-D52B-C883-63C7EDAB8BAD}"/>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531DE98B-7504-DEE7-F174-F94A90645904}"/>
                </a:ext>
              </a:extLst>
            </p:cNvPr>
            <p:cNvPicPr>
              <a:picLocks noChangeAspect="1"/>
            </p:cNvPicPr>
            <p:nvPr/>
          </p:nvPicPr>
          <p:blipFill rotWithShape="1">
            <a:blip r:embed="rId4"/>
            <a:srcRect l="18739"/>
            <a:stretch/>
          </p:blipFill>
          <p:spPr>
            <a:xfrm>
              <a:off x="10961649" y="-467801"/>
              <a:ext cx="1480069" cy="2652451"/>
            </a:xfrm>
            <a:prstGeom prst="rect">
              <a:avLst/>
            </a:prstGeom>
          </p:spPr>
        </p:pic>
        <p:pic>
          <p:nvPicPr>
            <p:cNvPr id="12" name="Afbeelding 11">
              <a:extLst>
                <a:ext uri="{FF2B5EF4-FFF2-40B4-BE49-F238E27FC236}">
                  <a16:creationId xmlns:a16="http://schemas.microsoft.com/office/drawing/2014/main" id="{B84A7111-7E00-A93A-A7B8-A01734E83171}"/>
                </a:ext>
              </a:extLst>
            </p:cNvPr>
            <p:cNvPicPr>
              <a:picLocks noChangeAspect="1"/>
            </p:cNvPicPr>
            <p:nvPr/>
          </p:nvPicPr>
          <p:blipFill>
            <a:blip r:embed="rId5"/>
            <a:stretch>
              <a:fillRect/>
            </a:stretch>
          </p:blipFill>
          <p:spPr>
            <a:xfrm>
              <a:off x="8335783" y="144966"/>
              <a:ext cx="1269767" cy="1659608"/>
            </a:xfrm>
            <a:prstGeom prst="rect">
              <a:avLst/>
            </a:prstGeom>
          </p:spPr>
        </p:pic>
        <p:pic>
          <p:nvPicPr>
            <p:cNvPr id="13" name="Picture 2" descr="TotallyTraffic">
              <a:extLst>
                <a:ext uri="{FF2B5EF4-FFF2-40B4-BE49-F238E27FC236}">
                  <a16:creationId xmlns:a16="http://schemas.microsoft.com/office/drawing/2014/main" id="{C4E13F95-2FDB-49D1-11F2-AE58746B5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6632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6. Wat kan je zelf doen? </a:t>
            </a:r>
          </a:p>
        </p:txBody>
      </p:sp>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40" y="1804574"/>
            <a:ext cx="7221640" cy="341632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dirty="0">
                <a:solidFill>
                  <a:schemeClr val="bg1"/>
                </a:solidFill>
                <a:latin typeface="Avenir Next Condensed" panose="020B0506020202020204" pitchFamily="34" charset="0"/>
              </a:rPr>
              <a:t>Als voetganger, fietser en andere weggebruiker:</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OVERSCHAT bestuurders niet;</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zorg dat je wordt gezien;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ONDERSCHAT het gevaar ook niet; </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OVERSCHAT je eigen kunnen niet;</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schat de situatie goed in, denk na en sta stil bij snelheid!</a:t>
            </a:r>
          </a:p>
          <a:p>
            <a:pPr marL="342900" indent="-342900">
              <a:buFont typeface="Arial" panose="020B0604020202020204" pitchFamily="34" charset="0"/>
              <a:buChar char="•"/>
            </a:pPr>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p:txBody>
      </p:sp>
      <p:pic>
        <p:nvPicPr>
          <p:cNvPr id="11" name="Afbeelding 3">
            <a:extLst>
              <a:ext uri="{FF2B5EF4-FFF2-40B4-BE49-F238E27FC236}">
                <a16:creationId xmlns:a16="http://schemas.microsoft.com/office/drawing/2014/main" id="{8D1CD16B-5B6B-5221-D1F0-777165F2E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614" y="3340919"/>
            <a:ext cx="3050279" cy="203197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ep 6">
            <a:extLst>
              <a:ext uri="{FF2B5EF4-FFF2-40B4-BE49-F238E27FC236}">
                <a16:creationId xmlns:a16="http://schemas.microsoft.com/office/drawing/2014/main" id="{303FA7D0-2E48-FBFF-4F3D-6F86A0088D8A}"/>
              </a:ext>
            </a:extLst>
          </p:cNvPr>
          <p:cNvGrpSpPr/>
          <p:nvPr/>
        </p:nvGrpSpPr>
        <p:grpSpPr>
          <a:xfrm>
            <a:off x="8129239" y="-467801"/>
            <a:ext cx="4312479" cy="2652451"/>
            <a:chOff x="8129239" y="-467801"/>
            <a:chExt cx="4312479" cy="2652451"/>
          </a:xfrm>
        </p:grpSpPr>
        <p:sp>
          <p:nvSpPr>
            <p:cNvPr id="8" name="Afgeronde rechthoek 7">
              <a:extLst>
                <a:ext uri="{FF2B5EF4-FFF2-40B4-BE49-F238E27FC236}">
                  <a16:creationId xmlns:a16="http://schemas.microsoft.com/office/drawing/2014/main" id="{AE7DC280-75C9-B8AB-09EB-82C79B518DF7}"/>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AA9946E3-A5F7-4282-EB00-8CB041A60680}"/>
                </a:ext>
              </a:extLst>
            </p:cNvPr>
            <p:cNvPicPr>
              <a:picLocks noChangeAspect="1"/>
            </p:cNvPicPr>
            <p:nvPr/>
          </p:nvPicPr>
          <p:blipFill rotWithShape="1">
            <a:blip r:embed="rId4"/>
            <a:srcRect l="18739"/>
            <a:stretch/>
          </p:blipFill>
          <p:spPr>
            <a:xfrm>
              <a:off x="10961649" y="-467801"/>
              <a:ext cx="1480069" cy="2652451"/>
            </a:xfrm>
            <a:prstGeom prst="rect">
              <a:avLst/>
            </a:prstGeom>
          </p:spPr>
        </p:pic>
        <p:pic>
          <p:nvPicPr>
            <p:cNvPr id="12" name="Afbeelding 11">
              <a:extLst>
                <a:ext uri="{FF2B5EF4-FFF2-40B4-BE49-F238E27FC236}">
                  <a16:creationId xmlns:a16="http://schemas.microsoft.com/office/drawing/2014/main" id="{0E3536B8-96AB-2A07-7D90-C8CA4B4EFF84}"/>
                </a:ext>
              </a:extLst>
            </p:cNvPr>
            <p:cNvPicPr>
              <a:picLocks noChangeAspect="1"/>
            </p:cNvPicPr>
            <p:nvPr/>
          </p:nvPicPr>
          <p:blipFill>
            <a:blip r:embed="rId5"/>
            <a:stretch>
              <a:fillRect/>
            </a:stretch>
          </p:blipFill>
          <p:spPr>
            <a:xfrm>
              <a:off x="8335783" y="144966"/>
              <a:ext cx="1269767" cy="1659608"/>
            </a:xfrm>
            <a:prstGeom prst="rect">
              <a:avLst/>
            </a:prstGeom>
          </p:spPr>
        </p:pic>
        <p:pic>
          <p:nvPicPr>
            <p:cNvPr id="13" name="Picture 2" descr="TotallyTraffic">
              <a:extLst>
                <a:ext uri="{FF2B5EF4-FFF2-40B4-BE49-F238E27FC236}">
                  <a16:creationId xmlns:a16="http://schemas.microsoft.com/office/drawing/2014/main" id="{DBED2E4F-D518-578F-E46E-7AFC2D64B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9145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6. Wat kan je zelf doen? </a:t>
            </a:r>
          </a:p>
        </p:txBody>
      </p:sp>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39" y="2531521"/>
            <a:ext cx="10530979" cy="30469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dirty="0">
                <a:solidFill>
                  <a:schemeClr val="bg1"/>
                </a:solidFill>
                <a:latin typeface="Avenir Next Condensed" panose="020B0506020202020204" pitchFamily="34" charset="0"/>
              </a:rPr>
              <a:t>Als passagier:</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zorg dat de bestuurder niet wordt afgeleid;</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stap alleen in als de bestuurder nuchter is;</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grijp in voordat het te laat is, en als het moet zorg je ervoor dat er niet gereden wordt.</a:t>
            </a:r>
          </a:p>
          <a:p>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p:txBody>
      </p:sp>
      <p:grpSp>
        <p:nvGrpSpPr>
          <p:cNvPr id="7" name="Groep 6">
            <a:extLst>
              <a:ext uri="{FF2B5EF4-FFF2-40B4-BE49-F238E27FC236}">
                <a16:creationId xmlns:a16="http://schemas.microsoft.com/office/drawing/2014/main" id="{C059D353-EC4F-0F7F-AAF4-73264A5B79FD}"/>
              </a:ext>
            </a:extLst>
          </p:cNvPr>
          <p:cNvGrpSpPr/>
          <p:nvPr/>
        </p:nvGrpSpPr>
        <p:grpSpPr>
          <a:xfrm>
            <a:off x="8129239" y="-467801"/>
            <a:ext cx="4312479" cy="2652451"/>
            <a:chOff x="8129239" y="-467801"/>
            <a:chExt cx="4312479" cy="2652451"/>
          </a:xfrm>
        </p:grpSpPr>
        <p:sp>
          <p:nvSpPr>
            <p:cNvPr id="8" name="Afgeronde rechthoek 7">
              <a:extLst>
                <a:ext uri="{FF2B5EF4-FFF2-40B4-BE49-F238E27FC236}">
                  <a16:creationId xmlns:a16="http://schemas.microsoft.com/office/drawing/2014/main" id="{967215AB-A6E6-2FCD-0E51-6198C69FC09B}"/>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7246F34A-F251-EC82-ADEF-F106CF584331}"/>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11" name="Afbeelding 10">
              <a:extLst>
                <a:ext uri="{FF2B5EF4-FFF2-40B4-BE49-F238E27FC236}">
                  <a16:creationId xmlns:a16="http://schemas.microsoft.com/office/drawing/2014/main" id="{F429CB90-85D9-719C-F6EF-96B47495EEED}"/>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12" name="Picture 2" descr="TotallyTraffic">
              <a:extLst>
                <a:ext uri="{FF2B5EF4-FFF2-40B4-BE49-F238E27FC236}">
                  <a16:creationId xmlns:a16="http://schemas.microsoft.com/office/drawing/2014/main" id="{7C752B3A-7831-6442-07AF-0C26DFDAC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9958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6. Wat kunnen bestuurders doen?</a:t>
            </a:r>
          </a:p>
        </p:txBody>
      </p:sp>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40" y="1804574"/>
            <a:ext cx="7221640" cy="415498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dirty="0">
                <a:solidFill>
                  <a:schemeClr val="bg1"/>
                </a:solidFill>
                <a:latin typeface="Avenir Next Condensed" panose="020B0506020202020204" pitchFamily="34" charset="0"/>
              </a:rPr>
              <a:t>Ben je (later) zelf bestuurder:</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draag altijd je gordel en stel je spiegels af;</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zorg dat je goed onderhouden voertuig bestuurt;</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pas je snelheid aan;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bewaar voldoende afstand;</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zorg dat je fit bent;</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laat je niet afleiden;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laat je nooit opjagen;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gebruik geen alcohol en drugs;</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wees voorzichtig met medicijnen.</a:t>
            </a:r>
          </a:p>
          <a:p>
            <a:endParaRPr lang="nl-NL" altLang="nl-NL" sz="2400" dirty="0">
              <a:solidFill>
                <a:schemeClr val="bg1"/>
              </a:solidFill>
              <a:latin typeface="Avenir Next Condensed" panose="020B0506020202020204" pitchFamily="34" charset="0"/>
            </a:endParaRPr>
          </a:p>
        </p:txBody>
      </p:sp>
      <p:grpSp>
        <p:nvGrpSpPr>
          <p:cNvPr id="7" name="Groep 6">
            <a:extLst>
              <a:ext uri="{FF2B5EF4-FFF2-40B4-BE49-F238E27FC236}">
                <a16:creationId xmlns:a16="http://schemas.microsoft.com/office/drawing/2014/main" id="{425C63DA-64A1-949A-63E2-44DB5C850659}"/>
              </a:ext>
            </a:extLst>
          </p:cNvPr>
          <p:cNvGrpSpPr/>
          <p:nvPr/>
        </p:nvGrpSpPr>
        <p:grpSpPr>
          <a:xfrm>
            <a:off x="8129239" y="-467801"/>
            <a:ext cx="4312479" cy="2652451"/>
            <a:chOff x="8129239" y="-467801"/>
            <a:chExt cx="4312479" cy="2652451"/>
          </a:xfrm>
        </p:grpSpPr>
        <p:sp>
          <p:nvSpPr>
            <p:cNvPr id="8" name="Afgeronde rechthoek 7">
              <a:extLst>
                <a:ext uri="{FF2B5EF4-FFF2-40B4-BE49-F238E27FC236}">
                  <a16:creationId xmlns:a16="http://schemas.microsoft.com/office/drawing/2014/main" id="{1E7AB3A5-68B8-DC5B-75CC-F40473C1DC64}"/>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964B6800-DECC-C0A9-BF40-F822C9D02B6F}"/>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11" name="Afbeelding 10">
              <a:extLst>
                <a:ext uri="{FF2B5EF4-FFF2-40B4-BE49-F238E27FC236}">
                  <a16:creationId xmlns:a16="http://schemas.microsoft.com/office/drawing/2014/main" id="{460FF727-3927-744E-EFB7-ACC3777B6610}"/>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12" name="Picture 2" descr="TotallyTraffic">
              <a:extLst>
                <a:ext uri="{FF2B5EF4-FFF2-40B4-BE49-F238E27FC236}">
                  <a16:creationId xmlns:a16="http://schemas.microsoft.com/office/drawing/2014/main" id="{449DE19C-5B00-171C-8744-1F7C3F2520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82272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40" y="1804574"/>
            <a:ext cx="7770280" cy="3785652"/>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dirty="0">
                <a:solidFill>
                  <a:schemeClr val="bg1"/>
                </a:solidFill>
                <a:latin typeface="Avenir Next Condensed" panose="020B0506020202020204" pitchFamily="34" charset="0"/>
              </a:rPr>
              <a:t>Na deze les kunnen jullie antwoord geven op de volgende vragen:</a:t>
            </a:r>
          </a:p>
          <a:p>
            <a:endParaRPr lang="nl-NL" altLang="nl-NL" sz="2400" dirty="0">
              <a:solidFill>
                <a:schemeClr val="bg1"/>
              </a:solidFill>
              <a:latin typeface="Avenir Next Condensed" panose="020B0506020202020204" pitchFamily="34" charset="0"/>
            </a:endParaRPr>
          </a:p>
          <a:p>
            <a:pPr marL="457200" indent="-457200">
              <a:buFont typeface="+mj-lt"/>
              <a:buAutoNum type="arabicPeriod"/>
            </a:pPr>
            <a:r>
              <a:rPr lang="nl-NL" altLang="nl-NL" sz="2400" dirty="0">
                <a:solidFill>
                  <a:schemeClr val="bg1"/>
                </a:solidFill>
                <a:latin typeface="Avenir Next Condensed" panose="020B0506020202020204" pitchFamily="34" charset="0"/>
              </a:rPr>
              <a:t>Wat is snelheid?</a:t>
            </a:r>
          </a:p>
          <a:p>
            <a:pPr marL="457200" indent="-457200">
              <a:buFont typeface="+mj-lt"/>
              <a:buAutoNum type="arabicPeriod"/>
            </a:pPr>
            <a:r>
              <a:rPr lang="nl-NL" altLang="nl-NL" sz="2400" dirty="0">
                <a:solidFill>
                  <a:schemeClr val="bg1"/>
                </a:solidFill>
                <a:latin typeface="Avenir Next Condensed" panose="020B0506020202020204" pitchFamily="34" charset="0"/>
              </a:rPr>
              <a:t>Waarom is snelheid gevaarlijk?</a:t>
            </a:r>
          </a:p>
          <a:p>
            <a:pPr marL="457200" indent="-457200">
              <a:buFont typeface="+mj-lt"/>
              <a:buAutoNum type="arabicPeriod"/>
            </a:pPr>
            <a:r>
              <a:rPr lang="nl-NL" altLang="nl-NL" sz="2400" dirty="0">
                <a:solidFill>
                  <a:schemeClr val="bg1"/>
                </a:solidFill>
                <a:latin typeface="Avenir Next Condensed" panose="020B0506020202020204" pitchFamily="34" charset="0"/>
              </a:rPr>
              <a:t>Wat is te snel?</a:t>
            </a:r>
          </a:p>
          <a:p>
            <a:pPr marL="457200" indent="-457200">
              <a:buFont typeface="+mj-lt"/>
              <a:buAutoNum type="arabicPeriod"/>
            </a:pPr>
            <a:r>
              <a:rPr lang="nl-NL" altLang="nl-NL" sz="2400" dirty="0">
                <a:solidFill>
                  <a:schemeClr val="bg1"/>
                </a:solidFill>
                <a:latin typeface="Avenir Next Condensed" panose="020B0506020202020204" pitchFamily="34" charset="0"/>
              </a:rPr>
              <a:t>Waarom rijden mensen te snel?</a:t>
            </a:r>
          </a:p>
          <a:p>
            <a:pPr marL="457200" indent="-457200">
              <a:buFont typeface="+mj-lt"/>
              <a:buAutoNum type="arabicPeriod"/>
            </a:pPr>
            <a:r>
              <a:rPr lang="nl-NL" altLang="nl-NL" sz="2400" dirty="0">
                <a:solidFill>
                  <a:schemeClr val="bg1"/>
                </a:solidFill>
                <a:latin typeface="Avenir Next Condensed" panose="020B0506020202020204" pitchFamily="34" charset="0"/>
              </a:rPr>
              <a:t>Wat kan je zelf doen om het veilig te houden?</a:t>
            </a:r>
          </a:p>
          <a:p>
            <a:pPr marL="457200" indent="-457200">
              <a:buFont typeface="+mj-lt"/>
              <a:buAutoNum type="arabicPeriod"/>
            </a:pPr>
            <a:r>
              <a:rPr lang="nl-NL" altLang="nl-NL" sz="2400" dirty="0">
                <a:solidFill>
                  <a:schemeClr val="bg1"/>
                </a:solidFill>
                <a:latin typeface="Avenir Next Condensed" panose="020B0506020202020204" pitchFamily="34" charset="0"/>
              </a:rPr>
              <a:t>Waarom is de titel van de les: sta stil bij snelheid?</a:t>
            </a:r>
          </a:p>
          <a:p>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p:txBody>
      </p:sp>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7. Afronding</a:t>
            </a:r>
          </a:p>
        </p:txBody>
      </p:sp>
      <p:grpSp>
        <p:nvGrpSpPr>
          <p:cNvPr id="7" name="Groep 6">
            <a:extLst>
              <a:ext uri="{FF2B5EF4-FFF2-40B4-BE49-F238E27FC236}">
                <a16:creationId xmlns:a16="http://schemas.microsoft.com/office/drawing/2014/main" id="{BD1E33C8-618B-65AD-A63C-F23C4843458E}"/>
              </a:ext>
            </a:extLst>
          </p:cNvPr>
          <p:cNvGrpSpPr/>
          <p:nvPr/>
        </p:nvGrpSpPr>
        <p:grpSpPr>
          <a:xfrm>
            <a:off x="8129239" y="-467801"/>
            <a:ext cx="4312479" cy="2652451"/>
            <a:chOff x="8129239" y="-467801"/>
            <a:chExt cx="4312479" cy="2652451"/>
          </a:xfrm>
        </p:grpSpPr>
        <p:sp>
          <p:nvSpPr>
            <p:cNvPr id="8" name="Afgeronde rechthoek 7">
              <a:extLst>
                <a:ext uri="{FF2B5EF4-FFF2-40B4-BE49-F238E27FC236}">
                  <a16:creationId xmlns:a16="http://schemas.microsoft.com/office/drawing/2014/main" id="{0564AD7A-79AC-19BD-5135-90D187534144}"/>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3B0B2A0C-28FF-0F69-0A44-73F012F169F0}"/>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11" name="Afbeelding 10">
              <a:extLst>
                <a:ext uri="{FF2B5EF4-FFF2-40B4-BE49-F238E27FC236}">
                  <a16:creationId xmlns:a16="http://schemas.microsoft.com/office/drawing/2014/main" id="{D6DBBC4B-F948-EC3B-0078-86B81AB0F5FF}"/>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12" name="Picture 2" descr="TotallyTraffic">
              <a:extLst>
                <a:ext uri="{FF2B5EF4-FFF2-40B4-BE49-F238E27FC236}">
                  <a16:creationId xmlns:a16="http://schemas.microsoft.com/office/drawing/2014/main" id="{DBF17FEF-31E0-4660-13BA-DBBDD4422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1466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40" y="1804574"/>
            <a:ext cx="7770280" cy="284693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dirty="0">
                <a:solidFill>
                  <a:schemeClr val="bg1"/>
                </a:solidFill>
                <a:latin typeface="Avenir Next Condensed" panose="020B0506020202020204" pitchFamily="34" charset="0"/>
              </a:rPr>
              <a:t>Deze lesbrief over snelheid is ontwikkeld in opdracht van de provincie Noord-Brabant in het kader van de ‘veilig weer naar school week’. </a:t>
            </a:r>
          </a:p>
          <a:p>
            <a:r>
              <a:rPr lang="nl-NL" altLang="nl-NL" sz="2400" dirty="0">
                <a:solidFill>
                  <a:schemeClr val="bg1"/>
                </a:solidFill>
                <a:latin typeface="Avenir Next Condensed" panose="020B0506020202020204" pitchFamily="34" charset="0"/>
              </a:rPr>
              <a:t>De school mag de inhoud aanpassen. </a:t>
            </a:r>
          </a:p>
          <a:p>
            <a:endParaRPr lang="nl-NL" altLang="nl-NL" sz="2400" dirty="0">
              <a:solidFill>
                <a:schemeClr val="bg1"/>
              </a:solidFill>
              <a:latin typeface="Avenir Next Condensed" panose="020B0506020202020204" pitchFamily="34" charset="0"/>
            </a:endParaRPr>
          </a:p>
          <a:p>
            <a:r>
              <a:rPr lang="nl-NL" altLang="nl-NL" sz="1100" dirty="0">
                <a:solidFill>
                  <a:schemeClr val="bg1"/>
                </a:solidFill>
                <a:latin typeface="Avenir Next Condensed" panose="020B0506020202020204" pitchFamily="34" charset="0"/>
              </a:rPr>
              <a:t>ontwikkeld door Ronald Soemers van </a:t>
            </a:r>
            <a:r>
              <a:rPr lang="nl-NL" altLang="nl-NL" sz="1100" dirty="0" err="1">
                <a:solidFill>
                  <a:schemeClr val="bg1"/>
                </a:solidFill>
                <a:latin typeface="Avenir Next Condensed" panose="020B0506020202020204" pitchFamily="34" charset="0"/>
              </a:rPr>
              <a:t>Edusell</a:t>
            </a:r>
            <a:endParaRPr lang="nl-NL" altLang="nl-NL" sz="11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p:txBody>
      </p:sp>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Colofon</a:t>
            </a:r>
          </a:p>
        </p:txBody>
      </p:sp>
      <p:pic>
        <p:nvPicPr>
          <p:cNvPr id="4" name="Afbeelding 3" descr="Afbeelding met tekst, tekenfilm, clipart, Graphics&#10;&#10;Automatisch gegenereerde beschrijving">
            <a:extLst>
              <a:ext uri="{FF2B5EF4-FFF2-40B4-BE49-F238E27FC236}">
                <a16:creationId xmlns:a16="http://schemas.microsoft.com/office/drawing/2014/main" id="{71C7A08A-4D52-86C0-4332-A6A8CD866CD7}"/>
              </a:ext>
            </a:extLst>
          </p:cNvPr>
          <p:cNvPicPr>
            <a:picLocks noChangeAspect="1"/>
          </p:cNvPicPr>
          <p:nvPr/>
        </p:nvPicPr>
        <p:blipFill>
          <a:blip r:embed="rId3"/>
          <a:stretch>
            <a:fillRect/>
          </a:stretch>
        </p:blipFill>
        <p:spPr>
          <a:xfrm>
            <a:off x="3251090" y="3924987"/>
            <a:ext cx="5892910" cy="2408214"/>
          </a:xfrm>
          <a:prstGeom prst="rect">
            <a:avLst/>
          </a:prstGeom>
        </p:spPr>
      </p:pic>
    </p:spTree>
    <p:extLst>
      <p:ext uri="{BB962C8B-B14F-4D97-AF65-F5344CB8AC3E}">
        <p14:creationId xmlns:p14="http://schemas.microsoft.com/office/powerpoint/2010/main" val="202993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ADF520C-7E9B-2746-C100-F88B43DA07CC}"/>
              </a:ext>
            </a:extLst>
          </p:cNvPr>
          <p:cNvPicPr>
            <a:picLocks noChangeAspect="1"/>
          </p:cNvPicPr>
          <p:nvPr/>
        </p:nvPicPr>
        <p:blipFill>
          <a:blip r:embed="rId3"/>
          <a:stretch>
            <a:fillRect/>
          </a:stretch>
        </p:blipFill>
        <p:spPr>
          <a:xfrm>
            <a:off x="0" y="0"/>
            <a:ext cx="12194039" cy="6858000"/>
          </a:xfrm>
          <a:prstGeom prst="rect">
            <a:avLst/>
          </a:prstGeom>
        </p:spPr>
      </p:pic>
      <p:pic>
        <p:nvPicPr>
          <p:cNvPr id="3" name="Afbeelding 2">
            <a:extLst>
              <a:ext uri="{FF2B5EF4-FFF2-40B4-BE49-F238E27FC236}">
                <a16:creationId xmlns:a16="http://schemas.microsoft.com/office/drawing/2014/main" id="{DB360642-9279-BF7A-9FFA-12F34765D979}"/>
              </a:ext>
            </a:extLst>
          </p:cNvPr>
          <p:cNvPicPr>
            <a:picLocks noChangeAspect="1"/>
          </p:cNvPicPr>
          <p:nvPr/>
        </p:nvPicPr>
        <p:blipFill>
          <a:blip r:embed="rId4"/>
          <a:stretch>
            <a:fillRect/>
          </a:stretch>
        </p:blipFill>
        <p:spPr>
          <a:xfrm>
            <a:off x="-1755649" y="0"/>
            <a:ext cx="16352941" cy="7172491"/>
          </a:xfrm>
          <a:prstGeom prst="rect">
            <a:avLst/>
          </a:prstGeom>
        </p:spPr>
      </p:pic>
      <p:sp>
        <p:nvSpPr>
          <p:cNvPr id="15" name="Tekstvak 14">
            <a:extLst>
              <a:ext uri="{FF2B5EF4-FFF2-40B4-BE49-F238E27FC236}">
                <a16:creationId xmlns:a16="http://schemas.microsoft.com/office/drawing/2014/main" id="{845AD2A4-3143-F864-821D-563FD5E51378}"/>
              </a:ext>
            </a:extLst>
          </p:cNvPr>
          <p:cNvSpPr txBox="1"/>
          <p:nvPr/>
        </p:nvSpPr>
        <p:spPr>
          <a:xfrm>
            <a:off x="1005686" y="780366"/>
            <a:ext cx="9961153" cy="5324535"/>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Een les over snelheid. </a:t>
            </a:r>
            <a:br>
              <a:rPr lang="nl-NL" sz="3600" b="1" dirty="0">
                <a:solidFill>
                  <a:schemeClr val="bg1"/>
                </a:solidFill>
                <a:latin typeface="Avenir Next Condensed" panose="020B0506020202020204" pitchFamily="34" charset="0"/>
              </a:rPr>
            </a:br>
            <a:r>
              <a:rPr lang="nl-NL" sz="3600" b="1" dirty="0">
                <a:solidFill>
                  <a:schemeClr val="bg1"/>
                </a:solidFill>
                <a:latin typeface="Avenir Next Condensed" panose="020B0506020202020204" pitchFamily="34" charset="0"/>
              </a:rPr>
              <a:t>Waar gaan we het over hebben?</a:t>
            </a:r>
          </a:p>
          <a:p>
            <a:endParaRPr lang="nl-NL" sz="3600" b="1" dirty="0">
              <a:solidFill>
                <a:schemeClr val="bg1"/>
              </a:solidFill>
              <a:latin typeface="Avenir Next Condensed" panose="020B0506020202020204" pitchFamily="34" charset="0"/>
            </a:endParaRPr>
          </a:p>
          <a:p>
            <a:pPr marL="742950" indent="-742950">
              <a:buFont typeface="+mj-lt"/>
              <a:buAutoNum type="arabicPeriod"/>
            </a:pPr>
            <a:r>
              <a:rPr lang="nl-NL" sz="2800" dirty="0">
                <a:solidFill>
                  <a:schemeClr val="bg1"/>
                </a:solidFill>
                <a:latin typeface="Avenir Next Condensed" panose="020B0506020202020204" pitchFamily="34" charset="0"/>
              </a:rPr>
              <a:t>Wat zijn jouw ervaringen met snelheid?</a:t>
            </a:r>
          </a:p>
          <a:p>
            <a:pPr marL="742950" indent="-742950">
              <a:buFont typeface="+mj-lt"/>
              <a:buAutoNum type="arabicPeriod"/>
            </a:pPr>
            <a:r>
              <a:rPr lang="nl-NL" sz="2800" dirty="0">
                <a:solidFill>
                  <a:schemeClr val="bg1"/>
                </a:solidFill>
                <a:latin typeface="Avenir Next Condensed" panose="020B0506020202020204" pitchFamily="34" charset="0"/>
              </a:rPr>
              <a:t>Wat is snelheid eigenlijk?</a:t>
            </a:r>
          </a:p>
          <a:p>
            <a:pPr marL="742950" indent="-742950">
              <a:buFont typeface="+mj-lt"/>
              <a:buAutoNum type="arabicPeriod"/>
            </a:pPr>
            <a:r>
              <a:rPr lang="nl-NL" sz="2800" dirty="0">
                <a:solidFill>
                  <a:schemeClr val="bg1"/>
                </a:solidFill>
                <a:latin typeface="Avenir Next Condensed" panose="020B0506020202020204" pitchFamily="34" charset="0"/>
              </a:rPr>
              <a:t>Waarom kan snelheid gevaarlijk zijn?</a:t>
            </a:r>
          </a:p>
          <a:p>
            <a:pPr marL="742950" indent="-742950">
              <a:buFont typeface="+mj-lt"/>
              <a:buAutoNum type="arabicPeriod"/>
            </a:pPr>
            <a:r>
              <a:rPr lang="nl-NL" sz="2800" dirty="0">
                <a:solidFill>
                  <a:schemeClr val="bg1"/>
                </a:solidFill>
                <a:latin typeface="Avenir Next Condensed" panose="020B0506020202020204" pitchFamily="34" charset="0"/>
              </a:rPr>
              <a:t>Wat is eigenlijk te snel?</a:t>
            </a:r>
          </a:p>
          <a:p>
            <a:pPr marL="742950" indent="-742950">
              <a:buFont typeface="+mj-lt"/>
              <a:buAutoNum type="arabicPeriod"/>
            </a:pPr>
            <a:r>
              <a:rPr lang="nl-NL" sz="2800" dirty="0">
                <a:solidFill>
                  <a:schemeClr val="bg1"/>
                </a:solidFill>
                <a:latin typeface="Avenir Next Condensed" panose="020B0506020202020204" pitchFamily="34" charset="0"/>
              </a:rPr>
              <a:t>Waarom rijden mensen te snel?</a:t>
            </a:r>
          </a:p>
          <a:p>
            <a:pPr marL="742950" indent="-742950">
              <a:buFont typeface="+mj-lt"/>
              <a:buAutoNum type="arabicPeriod"/>
            </a:pPr>
            <a:r>
              <a:rPr lang="nl-NL" sz="2800" dirty="0">
                <a:solidFill>
                  <a:schemeClr val="bg1"/>
                </a:solidFill>
                <a:latin typeface="Avenir Next Condensed" panose="020B0506020202020204" pitchFamily="34" charset="0"/>
              </a:rPr>
              <a:t>Wat kan je zelf doen?</a:t>
            </a:r>
          </a:p>
          <a:p>
            <a:pPr marL="742950" indent="-742950">
              <a:buFont typeface="+mj-lt"/>
              <a:buAutoNum type="arabicPeriod"/>
            </a:pPr>
            <a:r>
              <a:rPr lang="nl-NL" sz="2800" dirty="0">
                <a:solidFill>
                  <a:schemeClr val="bg1"/>
                </a:solidFill>
                <a:latin typeface="Avenir Next Condensed" panose="020B0506020202020204" pitchFamily="34" charset="0"/>
              </a:rPr>
              <a:t>Afronding</a:t>
            </a:r>
          </a:p>
          <a:p>
            <a:endParaRPr lang="nl-NL" sz="3600" b="1" u="sng" dirty="0">
              <a:solidFill>
                <a:schemeClr val="bg1"/>
              </a:solidFill>
              <a:latin typeface="Avenir Next Condensed" panose="020B0506020202020204" pitchFamily="34" charset="0"/>
            </a:endParaRPr>
          </a:p>
        </p:txBody>
      </p:sp>
      <p:grpSp>
        <p:nvGrpSpPr>
          <p:cNvPr id="14" name="Groep 13">
            <a:extLst>
              <a:ext uri="{FF2B5EF4-FFF2-40B4-BE49-F238E27FC236}">
                <a16:creationId xmlns:a16="http://schemas.microsoft.com/office/drawing/2014/main" id="{4F3E9E4A-55ED-7B40-639B-81EFA3303D91}"/>
              </a:ext>
            </a:extLst>
          </p:cNvPr>
          <p:cNvGrpSpPr/>
          <p:nvPr/>
        </p:nvGrpSpPr>
        <p:grpSpPr>
          <a:xfrm>
            <a:off x="8129239" y="-467801"/>
            <a:ext cx="4312479" cy="2652451"/>
            <a:chOff x="8129239" y="-467801"/>
            <a:chExt cx="4312479" cy="2652451"/>
          </a:xfrm>
        </p:grpSpPr>
        <p:sp>
          <p:nvSpPr>
            <p:cNvPr id="16" name="Afgeronde rechthoek 15">
              <a:extLst>
                <a:ext uri="{FF2B5EF4-FFF2-40B4-BE49-F238E27FC236}">
                  <a16:creationId xmlns:a16="http://schemas.microsoft.com/office/drawing/2014/main" id="{E91DDD6B-7DBC-96CA-1DCF-14D16E4C836B}"/>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8458D31D-FE54-2F7D-62CA-936A80BE2917}"/>
                </a:ext>
              </a:extLst>
            </p:cNvPr>
            <p:cNvPicPr>
              <a:picLocks noChangeAspect="1"/>
            </p:cNvPicPr>
            <p:nvPr/>
          </p:nvPicPr>
          <p:blipFill rotWithShape="1">
            <a:blip r:embed="rId5"/>
            <a:srcRect l="18739"/>
            <a:stretch/>
          </p:blipFill>
          <p:spPr>
            <a:xfrm>
              <a:off x="10961649" y="-467801"/>
              <a:ext cx="1480069" cy="2652451"/>
            </a:xfrm>
            <a:prstGeom prst="rect">
              <a:avLst/>
            </a:prstGeom>
          </p:spPr>
        </p:pic>
        <p:pic>
          <p:nvPicPr>
            <p:cNvPr id="18" name="Afbeelding 17">
              <a:extLst>
                <a:ext uri="{FF2B5EF4-FFF2-40B4-BE49-F238E27FC236}">
                  <a16:creationId xmlns:a16="http://schemas.microsoft.com/office/drawing/2014/main" id="{8A3910D6-AD4C-438C-D68B-99CEFB309CDB}"/>
                </a:ext>
              </a:extLst>
            </p:cNvPr>
            <p:cNvPicPr>
              <a:picLocks noChangeAspect="1"/>
            </p:cNvPicPr>
            <p:nvPr/>
          </p:nvPicPr>
          <p:blipFill>
            <a:blip r:embed="rId6"/>
            <a:stretch>
              <a:fillRect/>
            </a:stretch>
          </p:blipFill>
          <p:spPr>
            <a:xfrm>
              <a:off x="8335783" y="144966"/>
              <a:ext cx="1269767" cy="1659608"/>
            </a:xfrm>
            <a:prstGeom prst="rect">
              <a:avLst/>
            </a:prstGeom>
          </p:spPr>
        </p:pic>
        <p:pic>
          <p:nvPicPr>
            <p:cNvPr id="19" name="Picture 2" descr="TotallyTraffic">
              <a:extLst>
                <a:ext uri="{FF2B5EF4-FFF2-40B4-BE49-F238E27FC236}">
                  <a16:creationId xmlns:a16="http://schemas.microsoft.com/office/drawing/2014/main" id="{C689A1EA-53AC-9741-929D-F8C2F168CE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0624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3231654"/>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Hoezo snel? Hoezo gevaarlijk? </a:t>
            </a:r>
          </a:p>
          <a:p>
            <a:endParaRPr lang="nl-NL" sz="3600" b="1" dirty="0">
              <a:solidFill>
                <a:schemeClr val="bg1"/>
              </a:solidFill>
              <a:latin typeface="Avenir Next Condensed" panose="020B0506020202020204" pitchFamily="34" charset="0"/>
            </a:endParaRPr>
          </a:p>
          <a:p>
            <a:r>
              <a:rPr lang="nl-NL" sz="3600" dirty="0">
                <a:solidFill>
                  <a:schemeClr val="bg1"/>
                </a:solidFill>
                <a:latin typeface="Avenir Next Condensed" panose="020B0506020202020204" pitchFamily="34" charset="0"/>
              </a:rPr>
              <a:t>Eerst maar eens een filmpje kijken… </a:t>
            </a: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pic>
        <p:nvPicPr>
          <p:cNvPr id="7" name="Tijdelijke aanduiding voor inhoud 3">
            <a:extLst>
              <a:ext uri="{FF2B5EF4-FFF2-40B4-BE49-F238E27FC236}">
                <a16:creationId xmlns:a16="http://schemas.microsoft.com/office/drawing/2014/main" id="{12F1F021-074C-1410-7692-64EE31A55A9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812194" y="2801905"/>
            <a:ext cx="4567611" cy="3100994"/>
          </a:xfrm>
          <a:prstGeom prst="rect">
            <a:avLst/>
          </a:prstGeom>
        </p:spPr>
      </p:pic>
      <p:sp>
        <p:nvSpPr>
          <p:cNvPr id="9" name="Tekstvak 8">
            <a:extLst>
              <a:ext uri="{FF2B5EF4-FFF2-40B4-BE49-F238E27FC236}">
                <a16:creationId xmlns:a16="http://schemas.microsoft.com/office/drawing/2014/main" id="{F6D8341F-DCC0-E7D8-9CC4-3211291D436B}"/>
              </a:ext>
            </a:extLst>
          </p:cNvPr>
          <p:cNvSpPr txBox="1"/>
          <p:nvPr/>
        </p:nvSpPr>
        <p:spPr>
          <a:xfrm>
            <a:off x="2975342" y="5967606"/>
            <a:ext cx="6221894" cy="369332"/>
          </a:xfrm>
          <a:prstGeom prst="rect">
            <a:avLst/>
          </a:prstGeom>
          <a:noFill/>
        </p:spPr>
        <p:txBody>
          <a:bodyPr wrap="square">
            <a:spAutoFit/>
          </a:bodyPr>
          <a:lstStyle/>
          <a:p>
            <a:pPr algn="ctr"/>
            <a:r>
              <a:rPr lang="nl-NL" altLang="nl-NL" sz="1800" dirty="0">
                <a:hlinkClick r:id="rId4"/>
              </a:rPr>
              <a:t>https://www.youtube.com/watch?v=sKRk33iq1gI</a:t>
            </a:r>
            <a:endParaRPr lang="nl-NL" altLang="nl-NL" sz="1800" dirty="0"/>
          </a:p>
        </p:txBody>
      </p:sp>
      <p:grpSp>
        <p:nvGrpSpPr>
          <p:cNvPr id="8" name="Groep 7">
            <a:extLst>
              <a:ext uri="{FF2B5EF4-FFF2-40B4-BE49-F238E27FC236}">
                <a16:creationId xmlns:a16="http://schemas.microsoft.com/office/drawing/2014/main" id="{459DC725-A176-1684-9AF7-EFFE604E9689}"/>
              </a:ext>
            </a:extLst>
          </p:cNvPr>
          <p:cNvGrpSpPr/>
          <p:nvPr/>
        </p:nvGrpSpPr>
        <p:grpSpPr>
          <a:xfrm>
            <a:off x="8129239" y="-467801"/>
            <a:ext cx="4312479" cy="2652451"/>
            <a:chOff x="8129239" y="-467801"/>
            <a:chExt cx="4312479" cy="2652451"/>
          </a:xfrm>
        </p:grpSpPr>
        <p:sp>
          <p:nvSpPr>
            <p:cNvPr id="10" name="Afgeronde rechthoek 9">
              <a:extLst>
                <a:ext uri="{FF2B5EF4-FFF2-40B4-BE49-F238E27FC236}">
                  <a16:creationId xmlns:a16="http://schemas.microsoft.com/office/drawing/2014/main" id="{A6B0F439-129C-3AC2-7ED2-3A608F25E060}"/>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058B5411-95CB-18CC-25F9-1A13C3A1A96E}"/>
                </a:ext>
              </a:extLst>
            </p:cNvPr>
            <p:cNvPicPr>
              <a:picLocks noChangeAspect="1"/>
            </p:cNvPicPr>
            <p:nvPr/>
          </p:nvPicPr>
          <p:blipFill rotWithShape="1">
            <a:blip r:embed="rId5"/>
            <a:srcRect l="18739"/>
            <a:stretch/>
          </p:blipFill>
          <p:spPr>
            <a:xfrm>
              <a:off x="10961649" y="-467801"/>
              <a:ext cx="1480069" cy="2652451"/>
            </a:xfrm>
            <a:prstGeom prst="rect">
              <a:avLst/>
            </a:prstGeom>
          </p:spPr>
        </p:pic>
        <p:pic>
          <p:nvPicPr>
            <p:cNvPr id="12" name="Afbeelding 11">
              <a:extLst>
                <a:ext uri="{FF2B5EF4-FFF2-40B4-BE49-F238E27FC236}">
                  <a16:creationId xmlns:a16="http://schemas.microsoft.com/office/drawing/2014/main" id="{607D9CD6-7CEA-694A-D6E3-27E389483B16}"/>
                </a:ext>
              </a:extLst>
            </p:cNvPr>
            <p:cNvPicPr>
              <a:picLocks noChangeAspect="1"/>
            </p:cNvPicPr>
            <p:nvPr/>
          </p:nvPicPr>
          <p:blipFill>
            <a:blip r:embed="rId6"/>
            <a:stretch>
              <a:fillRect/>
            </a:stretch>
          </p:blipFill>
          <p:spPr>
            <a:xfrm>
              <a:off x="8335783" y="144966"/>
              <a:ext cx="1269767" cy="1659608"/>
            </a:xfrm>
            <a:prstGeom prst="rect">
              <a:avLst/>
            </a:prstGeom>
          </p:spPr>
        </p:pic>
        <p:pic>
          <p:nvPicPr>
            <p:cNvPr id="13" name="Picture 2" descr="TotallyTraffic">
              <a:extLst>
                <a:ext uri="{FF2B5EF4-FFF2-40B4-BE49-F238E27FC236}">
                  <a16:creationId xmlns:a16="http://schemas.microsoft.com/office/drawing/2014/main" id="{C9AF8FDF-3B8B-90E8-67A4-9D8978C09C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08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useBgFill="1">
        <p:nvSpPr>
          <p:cNvPr id="20" name="Tekstvak 19">
            <a:extLst>
              <a:ext uri="{FF2B5EF4-FFF2-40B4-BE49-F238E27FC236}">
                <a16:creationId xmlns:a16="http://schemas.microsoft.com/office/drawing/2014/main" id="{91CA9A30-417B-87FD-D9C0-8290948F7679}"/>
              </a:ext>
            </a:extLst>
          </p:cNvPr>
          <p:cNvSpPr txBox="1">
            <a:spLocks noChangeArrowheads="1"/>
          </p:cNvSpPr>
          <p:nvPr/>
        </p:nvSpPr>
        <p:spPr bwMode="auto">
          <a:xfrm>
            <a:off x="121919" y="2918816"/>
            <a:ext cx="2936241" cy="2862322"/>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nl-NL" altLang="nl-NL" sz="2000" b="1" dirty="0">
                <a:solidFill>
                  <a:schemeClr val="bg1"/>
                </a:solidFill>
                <a:latin typeface="Avenir Next Condensed" panose="020B0506020202020204" pitchFamily="34" charset="0"/>
              </a:rPr>
              <a:t>tijd</a:t>
            </a:r>
          </a:p>
          <a:p>
            <a:pPr algn="ctr"/>
            <a:r>
              <a:rPr lang="nl-NL" altLang="nl-NL" sz="2000" b="1" dirty="0">
                <a:solidFill>
                  <a:schemeClr val="bg1"/>
                </a:solidFill>
                <a:latin typeface="Avenir Next Condensed" panose="020B0506020202020204" pitchFamily="34" charset="0"/>
              </a:rPr>
              <a:t>haast</a:t>
            </a:r>
          </a:p>
          <a:p>
            <a:pPr algn="ctr"/>
            <a:r>
              <a:rPr lang="nl-NL" altLang="nl-NL" sz="2000" b="1" dirty="0">
                <a:solidFill>
                  <a:schemeClr val="bg1"/>
                </a:solidFill>
                <a:latin typeface="Avenir Next Condensed" panose="020B0506020202020204" pitchFamily="34" charset="0"/>
              </a:rPr>
              <a:t>speed</a:t>
            </a:r>
          </a:p>
          <a:p>
            <a:pPr algn="ctr"/>
            <a:r>
              <a:rPr lang="nl-NL" altLang="nl-NL" sz="2000" b="1" dirty="0">
                <a:solidFill>
                  <a:schemeClr val="bg1"/>
                </a:solidFill>
                <a:latin typeface="Avenir Next Condensed" panose="020B0506020202020204" pitchFamily="34" charset="0"/>
              </a:rPr>
              <a:t>tempo</a:t>
            </a:r>
          </a:p>
          <a:p>
            <a:pPr algn="ctr"/>
            <a:r>
              <a:rPr lang="nl-NL" altLang="nl-NL" sz="2000" b="1" dirty="0">
                <a:solidFill>
                  <a:schemeClr val="bg1"/>
                </a:solidFill>
                <a:latin typeface="Avenir Next Condensed" panose="020B0506020202020204" pitchFamily="34" charset="0"/>
              </a:rPr>
              <a:t>vlotheid</a:t>
            </a:r>
          </a:p>
          <a:p>
            <a:pPr algn="ctr"/>
            <a:r>
              <a:rPr lang="nl-NL" altLang="nl-NL" sz="2000" b="1" dirty="0">
                <a:solidFill>
                  <a:schemeClr val="bg1"/>
                </a:solidFill>
                <a:latin typeface="Avenir Next Condensed" panose="020B0506020202020204" pitchFamily="34" charset="0"/>
              </a:rPr>
              <a:t>remweg</a:t>
            </a:r>
          </a:p>
          <a:p>
            <a:pPr algn="ctr"/>
            <a:r>
              <a:rPr lang="nl-NL" altLang="nl-NL" sz="2000" b="1" dirty="0">
                <a:solidFill>
                  <a:schemeClr val="bg1"/>
                </a:solidFill>
                <a:latin typeface="Avenir Next Condensed" panose="020B0506020202020204" pitchFamily="34" charset="0"/>
              </a:rPr>
              <a:t>stopafstand</a:t>
            </a:r>
          </a:p>
          <a:p>
            <a:pPr algn="ctr"/>
            <a:r>
              <a:rPr lang="nl-NL" altLang="nl-NL" sz="2000" b="1" dirty="0">
                <a:solidFill>
                  <a:schemeClr val="bg1"/>
                </a:solidFill>
                <a:latin typeface="Avenir Next Condensed" panose="020B0506020202020204" pitchFamily="34" charset="0"/>
              </a:rPr>
              <a:t>snelheidscontrole</a:t>
            </a:r>
          </a:p>
          <a:p>
            <a:pPr algn="ctr"/>
            <a:r>
              <a:rPr lang="nl-NL" altLang="nl-NL" sz="2000" b="1" dirty="0">
                <a:solidFill>
                  <a:schemeClr val="bg1"/>
                </a:solidFill>
                <a:latin typeface="Avenir Next Condensed" panose="020B0506020202020204" pitchFamily="34" charset="0"/>
              </a:rPr>
              <a:t>snelheidsovertreding</a:t>
            </a:r>
          </a:p>
        </p:txBody>
      </p:sp>
      <p:pic>
        <p:nvPicPr>
          <p:cNvPr id="8" name="Afbeelding 3">
            <a:extLst>
              <a:ext uri="{FF2B5EF4-FFF2-40B4-BE49-F238E27FC236}">
                <a16:creationId xmlns:a16="http://schemas.microsoft.com/office/drawing/2014/main" id="{1557C3B3-DB64-7783-7D40-932A9D12D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173" y="2643863"/>
            <a:ext cx="4410951" cy="330821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1. Jouw ervaringen gevraagd</a:t>
            </a:r>
          </a:p>
        </p:txBody>
      </p:sp>
      <p:pic>
        <p:nvPicPr>
          <p:cNvPr id="24" name="Picture 4">
            <a:extLst>
              <a:ext uri="{FF2B5EF4-FFF2-40B4-BE49-F238E27FC236}">
                <a16:creationId xmlns:a16="http://schemas.microsoft.com/office/drawing/2014/main" id="{A932E727-EF8F-0008-D09F-F6551424BE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68" r="26043"/>
          <a:stretch/>
        </p:blipFill>
        <p:spPr bwMode="auto">
          <a:xfrm>
            <a:off x="7748821" y="4381565"/>
            <a:ext cx="1463497" cy="15705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 name="Afbeelding 5">
            <a:extLst>
              <a:ext uri="{FF2B5EF4-FFF2-40B4-BE49-F238E27FC236}">
                <a16:creationId xmlns:a16="http://schemas.microsoft.com/office/drawing/2014/main" id="{70A8DBBA-454C-89CD-0CDD-57409960D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4327" y="4381565"/>
            <a:ext cx="2323935" cy="15705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 name="Tijdelijke aanduiding voor inhoud 3">
            <a:extLst>
              <a:ext uri="{FF2B5EF4-FFF2-40B4-BE49-F238E27FC236}">
                <a16:creationId xmlns:a16="http://schemas.microsoft.com/office/drawing/2014/main" id="{9E64F8A8-A602-2D29-2627-7052A3EA8E73}"/>
              </a:ext>
            </a:extLst>
          </p:cNvPr>
          <p:cNvPicPr>
            <a:picLocks/>
          </p:cNvPicPr>
          <p:nvPr/>
        </p:nvPicPr>
        <p:blipFill rotWithShape="1">
          <a:blip r:embed="rId6">
            <a:extLst>
              <a:ext uri="{28A0092B-C50C-407E-A947-70E740481C1C}">
                <a14:useLocalDpi xmlns:a14="http://schemas.microsoft.com/office/drawing/2010/main" val="0"/>
              </a:ext>
            </a:extLst>
          </a:blip>
          <a:srcRect t="9977" b="16772"/>
          <a:stretch/>
        </p:blipFill>
        <p:spPr bwMode="auto">
          <a:xfrm>
            <a:off x="7748821" y="2643863"/>
            <a:ext cx="1463497" cy="15973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B823A3D5-85D4-A91F-55B6-98D62BA47D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2073"/>
          <a:stretch/>
        </p:blipFill>
        <p:spPr bwMode="auto">
          <a:xfrm>
            <a:off x="9296845" y="2643863"/>
            <a:ext cx="2306937" cy="15705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ep 6">
            <a:extLst>
              <a:ext uri="{FF2B5EF4-FFF2-40B4-BE49-F238E27FC236}">
                <a16:creationId xmlns:a16="http://schemas.microsoft.com/office/drawing/2014/main" id="{9304BD6D-3A22-0401-7742-CCE0DEF5C78A}"/>
              </a:ext>
            </a:extLst>
          </p:cNvPr>
          <p:cNvGrpSpPr/>
          <p:nvPr/>
        </p:nvGrpSpPr>
        <p:grpSpPr>
          <a:xfrm>
            <a:off x="8129239" y="-467801"/>
            <a:ext cx="4312479" cy="2652451"/>
            <a:chOff x="8129239" y="-467801"/>
            <a:chExt cx="4312479" cy="2652451"/>
          </a:xfrm>
        </p:grpSpPr>
        <p:sp>
          <p:nvSpPr>
            <p:cNvPr id="9" name="Afgeronde rechthoek 8">
              <a:extLst>
                <a:ext uri="{FF2B5EF4-FFF2-40B4-BE49-F238E27FC236}">
                  <a16:creationId xmlns:a16="http://schemas.microsoft.com/office/drawing/2014/main" id="{DD7C51FB-1CC8-3D8A-BB4E-3B2BF51CF086}"/>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F3EB7BAE-3E4B-B3AA-B642-4F64D7903422}"/>
                </a:ext>
              </a:extLst>
            </p:cNvPr>
            <p:cNvPicPr>
              <a:picLocks noChangeAspect="1"/>
            </p:cNvPicPr>
            <p:nvPr/>
          </p:nvPicPr>
          <p:blipFill rotWithShape="1">
            <a:blip r:embed="rId8"/>
            <a:srcRect l="18739"/>
            <a:stretch/>
          </p:blipFill>
          <p:spPr>
            <a:xfrm>
              <a:off x="10961649" y="-467801"/>
              <a:ext cx="1480069" cy="2652451"/>
            </a:xfrm>
            <a:prstGeom prst="rect">
              <a:avLst/>
            </a:prstGeom>
          </p:spPr>
        </p:pic>
        <p:pic>
          <p:nvPicPr>
            <p:cNvPr id="11" name="Afbeelding 10">
              <a:extLst>
                <a:ext uri="{FF2B5EF4-FFF2-40B4-BE49-F238E27FC236}">
                  <a16:creationId xmlns:a16="http://schemas.microsoft.com/office/drawing/2014/main" id="{B2AB00F6-6BD8-6E60-FB23-5CC5FCCF7FCD}"/>
                </a:ext>
              </a:extLst>
            </p:cNvPr>
            <p:cNvPicPr>
              <a:picLocks noChangeAspect="1"/>
            </p:cNvPicPr>
            <p:nvPr/>
          </p:nvPicPr>
          <p:blipFill>
            <a:blip r:embed="rId9"/>
            <a:stretch>
              <a:fillRect/>
            </a:stretch>
          </p:blipFill>
          <p:spPr>
            <a:xfrm>
              <a:off x="8335783" y="144966"/>
              <a:ext cx="1269767" cy="1659608"/>
            </a:xfrm>
            <a:prstGeom prst="rect">
              <a:avLst/>
            </a:prstGeom>
          </p:spPr>
        </p:pic>
        <p:pic>
          <p:nvPicPr>
            <p:cNvPr id="12" name="Picture 2" descr="TotallyTraffic">
              <a:extLst>
                <a:ext uri="{FF2B5EF4-FFF2-40B4-BE49-F238E27FC236}">
                  <a16:creationId xmlns:a16="http://schemas.microsoft.com/office/drawing/2014/main" id="{7F4C1826-7012-0C3E-BFC9-B135E04309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95170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useBgFill="1">
        <p:nvSpPr>
          <p:cNvPr id="20" name="Tekstvak 19">
            <a:extLst>
              <a:ext uri="{FF2B5EF4-FFF2-40B4-BE49-F238E27FC236}">
                <a16:creationId xmlns:a16="http://schemas.microsoft.com/office/drawing/2014/main" id="{91CA9A30-417B-87FD-D9C0-8290948F7679}"/>
              </a:ext>
            </a:extLst>
          </p:cNvPr>
          <p:cNvSpPr txBox="1">
            <a:spLocks noChangeArrowheads="1"/>
          </p:cNvSpPr>
          <p:nvPr/>
        </p:nvSpPr>
        <p:spPr bwMode="auto">
          <a:xfrm>
            <a:off x="784439" y="1804574"/>
            <a:ext cx="9780587" cy="415498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dirty="0">
                <a:solidFill>
                  <a:schemeClr val="bg1"/>
                </a:solidFill>
                <a:latin typeface="Avenir Next Condensed" panose="020B0506020202020204" pitchFamily="34" charset="0"/>
              </a:rPr>
              <a:t>In het verkeer:</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de afgelegde weg per tijdseenheid;</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je fietst bijvoorbeeld 20 kilometer per uur, de opgevoerde scooter rijdt 80 km per uur;</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de auto kon niet snel genoeg stoppen.</a:t>
            </a:r>
          </a:p>
          <a:p>
            <a:endParaRPr lang="nl-NL" altLang="nl-NL" sz="2400" dirty="0">
              <a:solidFill>
                <a:schemeClr val="bg1"/>
              </a:solidFill>
              <a:latin typeface="Avenir Next Condensed" panose="020B0506020202020204" pitchFamily="34" charset="0"/>
            </a:endParaRPr>
          </a:p>
          <a:p>
            <a:r>
              <a:rPr lang="nl-NL" altLang="nl-NL" sz="2400" dirty="0">
                <a:solidFill>
                  <a:schemeClr val="bg1"/>
                </a:solidFill>
                <a:latin typeface="Avenir Next Condensed" panose="020B0506020202020204" pitchFamily="34" charset="0"/>
              </a:rPr>
              <a:t>Maar ook:</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snelle server, snel internet;</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snelle levering van de pizzakoerier;</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groeisnelheid van je haar.</a:t>
            </a:r>
          </a:p>
          <a:p>
            <a:endParaRPr lang="nl-NL" altLang="nl-NL" sz="2400" dirty="0">
              <a:solidFill>
                <a:schemeClr val="bg1"/>
              </a:solidFill>
              <a:latin typeface="Avenir Next Condensed" panose="020B0506020202020204" pitchFamily="34" charset="0"/>
            </a:endParaRPr>
          </a:p>
          <a:p>
            <a:r>
              <a:rPr lang="nl-NL" altLang="nl-NL" sz="2400" b="1" dirty="0">
                <a:solidFill>
                  <a:schemeClr val="bg1"/>
                </a:solidFill>
                <a:latin typeface="Avenir Next Condensed" panose="020B0506020202020204" pitchFamily="34" charset="0"/>
              </a:rPr>
              <a:t>Het gaat dus om de snelheid waarmee je iets doet of waarmee iets gebeurt.</a:t>
            </a:r>
          </a:p>
        </p:txBody>
      </p:sp>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2. Wat is snelheid eigenlijk?</a:t>
            </a:r>
          </a:p>
        </p:txBody>
      </p:sp>
      <p:grpSp>
        <p:nvGrpSpPr>
          <p:cNvPr id="7" name="Groep 6">
            <a:extLst>
              <a:ext uri="{FF2B5EF4-FFF2-40B4-BE49-F238E27FC236}">
                <a16:creationId xmlns:a16="http://schemas.microsoft.com/office/drawing/2014/main" id="{C5456E94-3AE4-74BD-4E55-5E72D141AAA0}"/>
              </a:ext>
            </a:extLst>
          </p:cNvPr>
          <p:cNvGrpSpPr/>
          <p:nvPr/>
        </p:nvGrpSpPr>
        <p:grpSpPr>
          <a:xfrm>
            <a:off x="8129239" y="-467801"/>
            <a:ext cx="4312479" cy="2652451"/>
            <a:chOff x="8129239" y="-467801"/>
            <a:chExt cx="4312479" cy="2652451"/>
          </a:xfrm>
        </p:grpSpPr>
        <p:sp>
          <p:nvSpPr>
            <p:cNvPr id="8" name="Afgeronde rechthoek 7">
              <a:extLst>
                <a:ext uri="{FF2B5EF4-FFF2-40B4-BE49-F238E27FC236}">
                  <a16:creationId xmlns:a16="http://schemas.microsoft.com/office/drawing/2014/main" id="{2D92AB8E-A56E-22C5-2C78-932114C786A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371C089D-4808-4F09-0418-89C563902003}"/>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10" name="Afbeelding 9">
              <a:extLst>
                <a:ext uri="{FF2B5EF4-FFF2-40B4-BE49-F238E27FC236}">
                  <a16:creationId xmlns:a16="http://schemas.microsoft.com/office/drawing/2014/main" id="{A47A9370-44C3-6F5B-65B6-CB28857A36E1}"/>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11" name="Picture 2" descr="TotallyTraffic">
              <a:extLst>
                <a:ext uri="{FF2B5EF4-FFF2-40B4-BE49-F238E27FC236}">
                  <a16:creationId xmlns:a16="http://schemas.microsoft.com/office/drawing/2014/main" id="{12C94C31-DB48-64EA-F023-1CA84DC8E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5777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useBgFill="1">
        <p:nvSpPr>
          <p:cNvPr id="20" name="Tekstvak 19">
            <a:extLst>
              <a:ext uri="{FF2B5EF4-FFF2-40B4-BE49-F238E27FC236}">
                <a16:creationId xmlns:a16="http://schemas.microsoft.com/office/drawing/2014/main" id="{91CA9A30-417B-87FD-D9C0-8290948F7679}"/>
              </a:ext>
            </a:extLst>
          </p:cNvPr>
          <p:cNvSpPr txBox="1">
            <a:spLocks noChangeArrowheads="1"/>
          </p:cNvSpPr>
          <p:nvPr/>
        </p:nvSpPr>
        <p:spPr bwMode="auto">
          <a:xfrm>
            <a:off x="784440" y="1804574"/>
            <a:ext cx="7221640" cy="341632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met hogere snelheid heb je minder tijd om te reageren als het misgaat;</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met hogere snelheid wordt de stopafstand (veel) langer;</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met hogere snelheid dus meer kans op een ongeluk;</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kans op overlijden neemt toe met snelheid;</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40 tot 50% van alle bestuurders rijdt (vaak) te hard;</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één op de drie dodelijke ongevallen wordt veroorzaakt door te hard rijden.</a:t>
            </a:r>
          </a:p>
          <a:p>
            <a:endParaRPr lang="nl-NL" altLang="nl-NL" sz="2400" dirty="0">
              <a:solidFill>
                <a:schemeClr val="bg1"/>
              </a:solidFill>
              <a:latin typeface="Avenir Next Condensed" panose="020B0506020202020204" pitchFamily="34" charset="0"/>
            </a:endParaRPr>
          </a:p>
        </p:txBody>
      </p:sp>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3. Waarom kan snelheid </a:t>
            </a:r>
          </a:p>
          <a:p>
            <a:r>
              <a:rPr lang="nl-NL" sz="3600" b="1" dirty="0">
                <a:solidFill>
                  <a:schemeClr val="bg1"/>
                </a:solidFill>
                <a:latin typeface="Avenir Next Condensed" panose="020B0506020202020204" pitchFamily="34" charset="0"/>
              </a:rPr>
              <a:t>gevaarlijk zijn?</a:t>
            </a:r>
          </a:p>
        </p:txBody>
      </p:sp>
      <p:grpSp>
        <p:nvGrpSpPr>
          <p:cNvPr id="7" name="Groep 6">
            <a:extLst>
              <a:ext uri="{FF2B5EF4-FFF2-40B4-BE49-F238E27FC236}">
                <a16:creationId xmlns:a16="http://schemas.microsoft.com/office/drawing/2014/main" id="{754F07A8-E733-492E-9122-3AB8EDB4D55E}"/>
              </a:ext>
            </a:extLst>
          </p:cNvPr>
          <p:cNvGrpSpPr/>
          <p:nvPr/>
        </p:nvGrpSpPr>
        <p:grpSpPr>
          <a:xfrm>
            <a:off x="8129239" y="-467801"/>
            <a:ext cx="4312479" cy="2652451"/>
            <a:chOff x="8129239" y="-467801"/>
            <a:chExt cx="4312479" cy="2652451"/>
          </a:xfrm>
        </p:grpSpPr>
        <p:sp>
          <p:nvSpPr>
            <p:cNvPr id="8" name="Afgeronde rechthoek 7">
              <a:extLst>
                <a:ext uri="{FF2B5EF4-FFF2-40B4-BE49-F238E27FC236}">
                  <a16:creationId xmlns:a16="http://schemas.microsoft.com/office/drawing/2014/main" id="{C8513BA7-D13E-D6BB-2790-D5CE3BECC0C6}"/>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BC4BA6D5-821F-7E35-0093-98CACA9EAD70}"/>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10" name="Afbeelding 9">
              <a:extLst>
                <a:ext uri="{FF2B5EF4-FFF2-40B4-BE49-F238E27FC236}">
                  <a16:creationId xmlns:a16="http://schemas.microsoft.com/office/drawing/2014/main" id="{5DC19D6F-AD83-4EBE-4190-87445E1D9BAA}"/>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11" name="Picture 2" descr="TotallyTraffic">
              <a:extLst>
                <a:ext uri="{FF2B5EF4-FFF2-40B4-BE49-F238E27FC236}">
                  <a16:creationId xmlns:a16="http://schemas.microsoft.com/office/drawing/2014/main" id="{9AF01A1C-6899-0B6E-4D38-61A3F6B49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7548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useBgFill="1">
        <p:nvSpPr>
          <p:cNvPr id="20" name="Tekstvak 19">
            <a:extLst>
              <a:ext uri="{FF2B5EF4-FFF2-40B4-BE49-F238E27FC236}">
                <a16:creationId xmlns:a16="http://schemas.microsoft.com/office/drawing/2014/main" id="{91CA9A30-417B-87FD-D9C0-8290948F7679}"/>
              </a:ext>
            </a:extLst>
          </p:cNvPr>
          <p:cNvSpPr txBox="1">
            <a:spLocks noChangeArrowheads="1"/>
          </p:cNvSpPr>
          <p:nvPr/>
        </p:nvSpPr>
        <p:spPr bwMode="auto">
          <a:xfrm>
            <a:off x="784440" y="1804574"/>
            <a:ext cx="7221640" cy="1938992"/>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als je harder rijdt dan toegestaan;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als je de snelheid niet aanpast aan de omstandigheden;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als je te snel iets doet.</a:t>
            </a:r>
          </a:p>
          <a:p>
            <a:pPr marL="342900" indent="-342900">
              <a:buFont typeface="Arial" panose="020B0604020202020204" pitchFamily="34" charset="0"/>
              <a:buChar char="•"/>
            </a:pPr>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p:txBody>
      </p:sp>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4. Wat is eigenlijk te snel? </a:t>
            </a:r>
          </a:p>
        </p:txBody>
      </p:sp>
      <p:pic>
        <p:nvPicPr>
          <p:cNvPr id="7" name="Picture 5" descr="Afbeeldingsresultaat">
            <a:extLst>
              <a:ext uri="{FF2B5EF4-FFF2-40B4-BE49-F238E27FC236}">
                <a16:creationId xmlns:a16="http://schemas.microsoft.com/office/drawing/2014/main" id="{C9C559CE-D20D-7A7F-DC45-0D8F84249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929" y="3429000"/>
            <a:ext cx="1524000" cy="2438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Afbeelding 7" descr="Afbeeldingsresultaat voor erf">
            <a:extLst>
              <a:ext uri="{FF2B5EF4-FFF2-40B4-BE49-F238E27FC236}">
                <a16:creationId xmlns:a16="http://schemas.microsoft.com/office/drawing/2014/main" id="{D706D0DE-6650-4D6F-530C-FE5B23323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204" y="3725069"/>
            <a:ext cx="2803525" cy="18462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D235AD2C-5BE0-CAC2-92C6-4AC8FA101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004" y="3686175"/>
            <a:ext cx="2884487" cy="19240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6" name="Groep 15">
            <a:extLst>
              <a:ext uri="{FF2B5EF4-FFF2-40B4-BE49-F238E27FC236}">
                <a16:creationId xmlns:a16="http://schemas.microsoft.com/office/drawing/2014/main" id="{9C3C9BC1-860E-1186-4B78-1F995A8F26C3}"/>
              </a:ext>
            </a:extLst>
          </p:cNvPr>
          <p:cNvGrpSpPr/>
          <p:nvPr/>
        </p:nvGrpSpPr>
        <p:grpSpPr>
          <a:xfrm>
            <a:off x="8129239" y="-467801"/>
            <a:ext cx="4312479" cy="2652451"/>
            <a:chOff x="8129239" y="-467801"/>
            <a:chExt cx="4312479" cy="2652451"/>
          </a:xfrm>
        </p:grpSpPr>
        <p:sp>
          <p:nvSpPr>
            <p:cNvPr id="17" name="Afgeronde rechthoek 16">
              <a:extLst>
                <a:ext uri="{FF2B5EF4-FFF2-40B4-BE49-F238E27FC236}">
                  <a16:creationId xmlns:a16="http://schemas.microsoft.com/office/drawing/2014/main" id="{240AA125-D0D2-7B5A-6356-AE4622FD332B}"/>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F70E4C2E-31B1-347D-8976-F2D725869E1E}"/>
                </a:ext>
              </a:extLst>
            </p:cNvPr>
            <p:cNvPicPr>
              <a:picLocks noChangeAspect="1"/>
            </p:cNvPicPr>
            <p:nvPr/>
          </p:nvPicPr>
          <p:blipFill rotWithShape="1">
            <a:blip r:embed="rId6"/>
            <a:srcRect l="18739"/>
            <a:stretch/>
          </p:blipFill>
          <p:spPr>
            <a:xfrm>
              <a:off x="10961649" y="-467801"/>
              <a:ext cx="1480069" cy="2652451"/>
            </a:xfrm>
            <a:prstGeom prst="rect">
              <a:avLst/>
            </a:prstGeom>
          </p:spPr>
        </p:pic>
        <p:pic>
          <p:nvPicPr>
            <p:cNvPr id="19" name="Afbeelding 18">
              <a:extLst>
                <a:ext uri="{FF2B5EF4-FFF2-40B4-BE49-F238E27FC236}">
                  <a16:creationId xmlns:a16="http://schemas.microsoft.com/office/drawing/2014/main" id="{88F83F14-F38E-23E2-6E91-10AA0A235977}"/>
                </a:ext>
              </a:extLst>
            </p:cNvPr>
            <p:cNvPicPr>
              <a:picLocks noChangeAspect="1"/>
            </p:cNvPicPr>
            <p:nvPr/>
          </p:nvPicPr>
          <p:blipFill>
            <a:blip r:embed="rId7"/>
            <a:stretch>
              <a:fillRect/>
            </a:stretch>
          </p:blipFill>
          <p:spPr>
            <a:xfrm>
              <a:off x="8335783" y="144966"/>
              <a:ext cx="1269767" cy="1659608"/>
            </a:xfrm>
            <a:prstGeom prst="rect">
              <a:avLst/>
            </a:prstGeom>
          </p:spPr>
        </p:pic>
        <p:pic>
          <p:nvPicPr>
            <p:cNvPr id="21" name="Picture 2" descr="TotallyTraffic">
              <a:extLst>
                <a:ext uri="{FF2B5EF4-FFF2-40B4-BE49-F238E27FC236}">
                  <a16:creationId xmlns:a16="http://schemas.microsoft.com/office/drawing/2014/main" id="{9CA6C6DC-D954-E868-EF94-43DCB0D274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975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3231654"/>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Snelheid en stopafstand</a:t>
            </a:r>
          </a:p>
          <a:p>
            <a:r>
              <a:rPr lang="nl-NL" sz="3600" dirty="0">
                <a:solidFill>
                  <a:schemeClr val="bg1"/>
                </a:solidFill>
                <a:latin typeface="Avenir Next Condensed" panose="020B0506020202020204" pitchFamily="34" charset="0"/>
              </a:rPr>
              <a:t>Twee filmpjes:</a:t>
            </a:r>
          </a:p>
          <a:p>
            <a:endParaRPr lang="nl-NL" sz="3600" b="1"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sp>
        <p:nvSpPr>
          <p:cNvPr id="9" name="Tekstvak 8">
            <a:extLst>
              <a:ext uri="{FF2B5EF4-FFF2-40B4-BE49-F238E27FC236}">
                <a16:creationId xmlns:a16="http://schemas.microsoft.com/office/drawing/2014/main" id="{F6D8341F-DCC0-E7D8-9CC4-3211291D436B}"/>
              </a:ext>
            </a:extLst>
          </p:cNvPr>
          <p:cNvSpPr txBox="1"/>
          <p:nvPr/>
        </p:nvSpPr>
        <p:spPr>
          <a:xfrm>
            <a:off x="600937" y="5768494"/>
            <a:ext cx="6221894" cy="307777"/>
          </a:xfrm>
          <a:prstGeom prst="rect">
            <a:avLst/>
          </a:prstGeom>
          <a:noFill/>
        </p:spPr>
        <p:txBody>
          <a:bodyPr wrap="square">
            <a:spAutoFit/>
          </a:bodyPr>
          <a:lstStyle/>
          <a:p>
            <a:pPr algn="ctr"/>
            <a:r>
              <a:rPr lang="nl-NL" altLang="nl-NL" sz="1400" dirty="0">
                <a:hlinkClick r:id="rId3"/>
              </a:rPr>
              <a:t>https://www.youtube.com/watch?v=7Pf4zoZnlmo</a:t>
            </a:r>
            <a:r>
              <a:rPr lang="nl-NL" altLang="nl-NL" sz="1400" dirty="0"/>
              <a:t> </a:t>
            </a:r>
          </a:p>
        </p:txBody>
      </p:sp>
      <p:sp>
        <p:nvSpPr>
          <p:cNvPr id="10" name="Tekstvak 9">
            <a:extLst>
              <a:ext uri="{FF2B5EF4-FFF2-40B4-BE49-F238E27FC236}">
                <a16:creationId xmlns:a16="http://schemas.microsoft.com/office/drawing/2014/main" id="{91D2F6E0-157F-97DB-A14F-CF1D126A3E3C}"/>
              </a:ext>
            </a:extLst>
          </p:cNvPr>
          <p:cNvSpPr txBox="1"/>
          <p:nvPr/>
        </p:nvSpPr>
        <p:spPr>
          <a:xfrm>
            <a:off x="2567288" y="2330632"/>
            <a:ext cx="2289192" cy="369332"/>
          </a:xfrm>
          <a:prstGeom prst="rect">
            <a:avLst/>
          </a:prstGeom>
          <a:noFill/>
        </p:spPr>
        <p:txBody>
          <a:bodyPr wrap="square">
            <a:spAutoFit/>
          </a:bodyPr>
          <a:lstStyle/>
          <a:p>
            <a:pPr algn="ctr"/>
            <a:r>
              <a:rPr lang="nl-NL" b="1" dirty="0">
                <a:solidFill>
                  <a:schemeClr val="bg1"/>
                </a:solidFill>
                <a:latin typeface="Avenir Next Condensed" panose="020B0506020202020204" pitchFamily="34" charset="0"/>
              </a:rPr>
              <a:t>f</a:t>
            </a:r>
            <a:r>
              <a:rPr lang="nl-NL" sz="1800" b="1" dirty="0">
                <a:solidFill>
                  <a:schemeClr val="bg1"/>
                </a:solidFill>
                <a:latin typeface="Avenir Next Condensed" panose="020B0506020202020204" pitchFamily="34" charset="0"/>
              </a:rPr>
              <a:t>ilmpje 1 </a:t>
            </a:r>
          </a:p>
        </p:txBody>
      </p:sp>
      <p:sp>
        <p:nvSpPr>
          <p:cNvPr id="11" name="Tekstvak 10">
            <a:extLst>
              <a:ext uri="{FF2B5EF4-FFF2-40B4-BE49-F238E27FC236}">
                <a16:creationId xmlns:a16="http://schemas.microsoft.com/office/drawing/2014/main" id="{1F3C080C-E68F-D818-2F94-AE49A6298AA2}"/>
              </a:ext>
            </a:extLst>
          </p:cNvPr>
          <p:cNvSpPr txBox="1"/>
          <p:nvPr/>
        </p:nvSpPr>
        <p:spPr>
          <a:xfrm>
            <a:off x="7558284" y="2330632"/>
            <a:ext cx="2289192" cy="369332"/>
          </a:xfrm>
          <a:prstGeom prst="rect">
            <a:avLst/>
          </a:prstGeom>
          <a:noFill/>
        </p:spPr>
        <p:txBody>
          <a:bodyPr wrap="square">
            <a:spAutoFit/>
          </a:bodyPr>
          <a:lstStyle/>
          <a:p>
            <a:pPr algn="ctr"/>
            <a:r>
              <a:rPr lang="nl-NL" sz="1800" b="1" dirty="0">
                <a:solidFill>
                  <a:schemeClr val="bg1"/>
                </a:solidFill>
                <a:latin typeface="Avenir Next Condensed" panose="020B0506020202020204" pitchFamily="34" charset="0"/>
              </a:rPr>
              <a:t>filmpje 2 </a:t>
            </a:r>
          </a:p>
        </p:txBody>
      </p:sp>
      <p:pic>
        <p:nvPicPr>
          <p:cNvPr id="12" name="Tijdelijke aanduiding voor inhoud 3">
            <a:extLst>
              <a:ext uri="{FF2B5EF4-FFF2-40B4-BE49-F238E27FC236}">
                <a16:creationId xmlns:a16="http://schemas.microsoft.com/office/drawing/2014/main" id="{3596EE66-A94F-C480-CD59-0DC3981E332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091364" y="2895401"/>
            <a:ext cx="3241040" cy="2677656"/>
          </a:xfrm>
          <a:prstGeom prst="rect">
            <a:avLst/>
          </a:prstGeom>
          <a:noFill/>
          <a:ln w="19050">
            <a:solidFill>
              <a:schemeClr val="bg1"/>
            </a:solidFill>
            <a:miter lim="800000"/>
            <a:headEnd/>
            <a:tailEnd/>
          </a:ln>
        </p:spPr>
      </p:pic>
      <p:pic>
        <p:nvPicPr>
          <p:cNvPr id="14" name="Tijdelijke aanduiding voor inhoud 3">
            <a:extLst>
              <a:ext uri="{FF2B5EF4-FFF2-40B4-BE49-F238E27FC236}">
                <a16:creationId xmlns:a16="http://schemas.microsoft.com/office/drawing/2014/main" id="{5CDAD74A-6B10-B619-4BB3-6E441F68F18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82360" y="2895401"/>
            <a:ext cx="3241040" cy="2677656"/>
          </a:xfrm>
          <a:prstGeom prst="rect">
            <a:avLst/>
          </a:prstGeom>
          <a:noFill/>
          <a:ln w="19050">
            <a:solidFill>
              <a:schemeClr val="bg1"/>
            </a:solidFill>
            <a:miter lim="800000"/>
            <a:headEnd/>
            <a:tailEnd/>
          </a:ln>
        </p:spPr>
      </p:pic>
      <p:sp>
        <p:nvSpPr>
          <p:cNvPr id="17" name="Tekstvak 16">
            <a:extLst>
              <a:ext uri="{FF2B5EF4-FFF2-40B4-BE49-F238E27FC236}">
                <a16:creationId xmlns:a16="http://schemas.microsoft.com/office/drawing/2014/main" id="{DFAFFDF3-4D43-F050-47AA-DE6DD195A87A}"/>
              </a:ext>
            </a:extLst>
          </p:cNvPr>
          <p:cNvSpPr txBox="1"/>
          <p:nvPr/>
        </p:nvSpPr>
        <p:spPr>
          <a:xfrm>
            <a:off x="5591933" y="5768494"/>
            <a:ext cx="6221894" cy="307777"/>
          </a:xfrm>
          <a:prstGeom prst="rect">
            <a:avLst/>
          </a:prstGeom>
          <a:noFill/>
        </p:spPr>
        <p:txBody>
          <a:bodyPr wrap="square">
            <a:spAutoFit/>
          </a:bodyPr>
          <a:lstStyle/>
          <a:p>
            <a:pPr algn="ctr"/>
            <a:r>
              <a:rPr lang="nl-NL" altLang="nl-NL" sz="1400" dirty="0">
                <a:hlinkClick r:id="rId5"/>
              </a:rPr>
              <a:t>https://www.youtube.com/watch?v=tOOBxwrHVIs&amp;feature=youtu.be</a:t>
            </a:r>
            <a:r>
              <a:rPr lang="nl-NL" altLang="nl-NL" sz="1400" dirty="0"/>
              <a:t> </a:t>
            </a:r>
          </a:p>
        </p:txBody>
      </p:sp>
      <p:grpSp>
        <p:nvGrpSpPr>
          <p:cNvPr id="7" name="Groep 6">
            <a:extLst>
              <a:ext uri="{FF2B5EF4-FFF2-40B4-BE49-F238E27FC236}">
                <a16:creationId xmlns:a16="http://schemas.microsoft.com/office/drawing/2014/main" id="{A0300C94-CD4E-3647-0C9F-E6AB29EC347F}"/>
              </a:ext>
            </a:extLst>
          </p:cNvPr>
          <p:cNvGrpSpPr/>
          <p:nvPr/>
        </p:nvGrpSpPr>
        <p:grpSpPr>
          <a:xfrm>
            <a:off x="8129239" y="-467801"/>
            <a:ext cx="4312479" cy="2652451"/>
            <a:chOff x="8129239" y="-467801"/>
            <a:chExt cx="4312479" cy="2652451"/>
          </a:xfrm>
        </p:grpSpPr>
        <p:sp>
          <p:nvSpPr>
            <p:cNvPr id="8" name="Afgeronde rechthoek 7">
              <a:extLst>
                <a:ext uri="{FF2B5EF4-FFF2-40B4-BE49-F238E27FC236}">
                  <a16:creationId xmlns:a16="http://schemas.microsoft.com/office/drawing/2014/main" id="{2EDD77FA-6BCF-9610-9D92-8DBF99CB930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5EEC01AB-999C-EED0-9399-5F71AAC70545}"/>
                </a:ext>
              </a:extLst>
            </p:cNvPr>
            <p:cNvPicPr>
              <a:picLocks noChangeAspect="1"/>
            </p:cNvPicPr>
            <p:nvPr/>
          </p:nvPicPr>
          <p:blipFill rotWithShape="1">
            <a:blip r:embed="rId6"/>
            <a:srcRect l="18739"/>
            <a:stretch/>
          </p:blipFill>
          <p:spPr>
            <a:xfrm>
              <a:off x="10961649" y="-467801"/>
              <a:ext cx="1480069" cy="2652451"/>
            </a:xfrm>
            <a:prstGeom prst="rect">
              <a:avLst/>
            </a:prstGeom>
          </p:spPr>
        </p:pic>
        <p:pic>
          <p:nvPicPr>
            <p:cNvPr id="16" name="Afbeelding 15">
              <a:extLst>
                <a:ext uri="{FF2B5EF4-FFF2-40B4-BE49-F238E27FC236}">
                  <a16:creationId xmlns:a16="http://schemas.microsoft.com/office/drawing/2014/main" id="{2E36A579-DCF7-2D38-A338-BA08494F44A0}"/>
                </a:ext>
              </a:extLst>
            </p:cNvPr>
            <p:cNvPicPr>
              <a:picLocks noChangeAspect="1"/>
            </p:cNvPicPr>
            <p:nvPr/>
          </p:nvPicPr>
          <p:blipFill>
            <a:blip r:embed="rId7"/>
            <a:stretch>
              <a:fillRect/>
            </a:stretch>
          </p:blipFill>
          <p:spPr>
            <a:xfrm>
              <a:off x="8335783" y="144966"/>
              <a:ext cx="1269767" cy="1659608"/>
            </a:xfrm>
            <a:prstGeom prst="rect">
              <a:avLst/>
            </a:prstGeom>
          </p:spPr>
        </p:pic>
        <p:pic>
          <p:nvPicPr>
            <p:cNvPr id="18" name="Picture 2" descr="TotallyTraffic">
              <a:extLst>
                <a:ext uri="{FF2B5EF4-FFF2-40B4-BE49-F238E27FC236}">
                  <a16:creationId xmlns:a16="http://schemas.microsoft.com/office/drawing/2014/main" id="{9D3F7650-A391-E5DC-D2FF-8A73CDF986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79487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Snelheid en stopafstand</a:t>
            </a:r>
          </a:p>
        </p:txBody>
      </p:sp>
      <p:graphicFrame>
        <p:nvGraphicFramePr>
          <p:cNvPr id="10" name="Tabel 9">
            <a:extLst>
              <a:ext uri="{FF2B5EF4-FFF2-40B4-BE49-F238E27FC236}">
                <a16:creationId xmlns:a16="http://schemas.microsoft.com/office/drawing/2014/main" id="{5E7E388B-CA90-D191-1E4C-AF3AA5A4B1FA}"/>
              </a:ext>
            </a:extLst>
          </p:cNvPr>
          <p:cNvGraphicFramePr>
            <a:graphicFrameLocks noGrp="1"/>
          </p:cNvGraphicFramePr>
          <p:nvPr>
            <p:extLst>
              <p:ext uri="{D42A27DB-BD31-4B8C-83A1-F6EECF244321}">
                <p14:modId xmlns:p14="http://schemas.microsoft.com/office/powerpoint/2010/main" val="2107214142"/>
              </p:ext>
            </p:extLst>
          </p:nvPr>
        </p:nvGraphicFramePr>
        <p:xfrm>
          <a:off x="784439" y="1425030"/>
          <a:ext cx="7069726" cy="5053037"/>
        </p:xfrm>
        <a:graphic>
          <a:graphicData uri="http://schemas.openxmlformats.org/drawingml/2006/table">
            <a:tbl>
              <a:tblPr/>
              <a:tblGrid>
                <a:gridCol w="2599163">
                  <a:extLst>
                    <a:ext uri="{9D8B030D-6E8A-4147-A177-3AD203B41FA5}">
                      <a16:colId xmlns:a16="http://schemas.microsoft.com/office/drawing/2014/main" val="20000"/>
                    </a:ext>
                  </a:extLst>
                </a:gridCol>
                <a:gridCol w="2200626">
                  <a:extLst>
                    <a:ext uri="{9D8B030D-6E8A-4147-A177-3AD203B41FA5}">
                      <a16:colId xmlns:a16="http://schemas.microsoft.com/office/drawing/2014/main" val="20001"/>
                    </a:ext>
                  </a:extLst>
                </a:gridCol>
                <a:gridCol w="2269937">
                  <a:extLst>
                    <a:ext uri="{9D8B030D-6E8A-4147-A177-3AD203B41FA5}">
                      <a16:colId xmlns:a16="http://schemas.microsoft.com/office/drawing/2014/main" val="20002"/>
                    </a:ext>
                  </a:extLst>
                </a:gridCol>
              </a:tblGrid>
              <a:tr h="860761">
                <a:tc>
                  <a:txBody>
                    <a:bodyPr/>
                    <a:lstStyle/>
                    <a:p>
                      <a:pPr algn="ctr">
                        <a:lnSpc>
                          <a:spcPct val="115000"/>
                        </a:lnSpc>
                        <a:spcAft>
                          <a:spcPts val="1000"/>
                        </a:spcAft>
                      </a:pPr>
                      <a:r>
                        <a:rPr lang="nl-NL" sz="1400" b="1" dirty="0">
                          <a:solidFill>
                            <a:srgbClr val="FFFFFF"/>
                          </a:solidFill>
                          <a:latin typeface="Verdana"/>
                          <a:ea typeface="Calibri"/>
                          <a:cs typeface="Times New Roman"/>
                        </a:rPr>
                        <a:t>SNELHEID</a:t>
                      </a:r>
                      <a:endParaRPr lang="nl-NL" sz="1400" dirty="0">
                        <a:latin typeface="Calibri"/>
                        <a:ea typeface="Calibri"/>
                        <a:cs typeface="Times New Roman"/>
                      </a:endParaRPr>
                    </a:p>
                  </a:txBody>
                  <a:tcPr marL="24130" marR="24130" marT="24130" marB="24130" anchor="ctr">
                    <a:lnL>
                      <a:noFill/>
                    </a:lnL>
                    <a:lnR>
                      <a:noFill/>
                    </a:lnR>
                    <a:lnT>
                      <a:noFill/>
                    </a:lnT>
                    <a:lnB>
                      <a:noFill/>
                    </a:lnB>
                    <a:solidFill>
                      <a:srgbClr val="006600"/>
                    </a:solidFill>
                  </a:tcPr>
                </a:tc>
                <a:tc>
                  <a:txBody>
                    <a:bodyPr/>
                    <a:lstStyle/>
                    <a:p>
                      <a:pPr marL="0" algn="ctr" defTabSz="457200" rtl="0" eaLnBrk="1" latinLnBrk="0" hangingPunct="1">
                        <a:lnSpc>
                          <a:spcPct val="115000"/>
                        </a:lnSpc>
                        <a:spcAft>
                          <a:spcPts val="1000"/>
                        </a:spcAft>
                      </a:pPr>
                      <a:r>
                        <a:rPr lang="nl-NL" sz="1400" b="1" dirty="0">
                          <a:solidFill>
                            <a:srgbClr val="FF0000"/>
                          </a:solidFill>
                          <a:latin typeface="Verdana"/>
                          <a:ea typeface="Calibri"/>
                          <a:cs typeface="Times New Roman"/>
                        </a:rPr>
                        <a:t>STOPAFSTAND</a:t>
                      </a:r>
                      <a:br>
                        <a:rPr lang="nl-NL" sz="1000" b="1" dirty="0">
                          <a:solidFill>
                            <a:srgbClr val="FFFFFF"/>
                          </a:solidFill>
                          <a:latin typeface="Verdana"/>
                          <a:ea typeface="Calibri"/>
                          <a:cs typeface="Times New Roman"/>
                        </a:rPr>
                      </a:br>
                      <a:r>
                        <a:rPr lang="nl-NL" sz="1400" b="1" kern="1200" dirty="0">
                          <a:solidFill>
                            <a:srgbClr val="FFFFFF"/>
                          </a:solidFill>
                          <a:latin typeface="Verdana"/>
                          <a:ea typeface="Calibri"/>
                          <a:cs typeface="Times New Roman"/>
                        </a:rPr>
                        <a:t>droog wegdek</a:t>
                      </a:r>
                    </a:p>
                  </a:txBody>
                  <a:tcPr marL="24130" marR="24130" marT="24130" marB="24130" anchor="ctr">
                    <a:lnL>
                      <a:noFill/>
                    </a:lnL>
                    <a:lnR>
                      <a:noFill/>
                    </a:lnR>
                    <a:lnT>
                      <a:noFill/>
                    </a:lnT>
                    <a:lnB>
                      <a:noFill/>
                    </a:lnB>
                    <a:solidFill>
                      <a:srgbClr val="006600"/>
                    </a:solidFill>
                  </a:tcPr>
                </a:tc>
                <a:tc>
                  <a:txBody>
                    <a:bodyPr/>
                    <a:lstStyle/>
                    <a:p>
                      <a:pPr marL="0" algn="ctr" defTabSz="457200" rtl="0" eaLnBrk="1" latinLnBrk="0" hangingPunct="1">
                        <a:lnSpc>
                          <a:spcPct val="115000"/>
                        </a:lnSpc>
                        <a:spcAft>
                          <a:spcPts val="1000"/>
                        </a:spcAft>
                      </a:pPr>
                      <a:r>
                        <a:rPr lang="nl-NL" sz="1400" b="1" dirty="0">
                          <a:solidFill>
                            <a:srgbClr val="FF0000"/>
                          </a:solidFill>
                          <a:latin typeface="Verdana"/>
                          <a:ea typeface="Calibri"/>
                          <a:cs typeface="Times New Roman"/>
                        </a:rPr>
                        <a:t>STOPAFSTAND</a:t>
                      </a:r>
                      <a:br>
                        <a:rPr lang="nl-NL" sz="1000" b="1" dirty="0">
                          <a:solidFill>
                            <a:srgbClr val="FFFFFF"/>
                          </a:solidFill>
                          <a:latin typeface="Verdana"/>
                          <a:ea typeface="Calibri"/>
                          <a:cs typeface="Times New Roman"/>
                        </a:rPr>
                      </a:br>
                      <a:r>
                        <a:rPr lang="nl-NL" sz="1400" b="1" kern="1200" dirty="0">
                          <a:solidFill>
                            <a:srgbClr val="FFFFFF"/>
                          </a:solidFill>
                          <a:latin typeface="Verdana"/>
                          <a:ea typeface="Calibri"/>
                          <a:cs typeface="Times New Roman"/>
                        </a:rPr>
                        <a:t>nat wegdek</a:t>
                      </a:r>
                    </a:p>
                  </a:txBody>
                  <a:tcPr marL="24130" marR="24130" marT="24130" marB="24130" anchor="ctr">
                    <a:lnL>
                      <a:noFill/>
                    </a:lnL>
                    <a:lnR>
                      <a:noFill/>
                    </a:lnR>
                    <a:lnT>
                      <a:noFill/>
                    </a:lnT>
                    <a:lnB>
                      <a:noFill/>
                    </a:lnB>
                    <a:solidFill>
                      <a:srgbClr val="006600"/>
                    </a:solidFill>
                  </a:tcPr>
                </a:tc>
                <a:extLst>
                  <a:ext uri="{0D108BD9-81ED-4DB2-BD59-A6C34878D82A}">
                    <a16:rowId xmlns:a16="http://schemas.microsoft.com/office/drawing/2014/main" val="10000"/>
                  </a:ext>
                </a:extLst>
              </a:tr>
              <a:tr h="381116">
                <a:tc>
                  <a:txBody>
                    <a:bodyPr/>
                    <a:lstStyle/>
                    <a:p>
                      <a:pPr algn="ctr">
                        <a:lnSpc>
                          <a:spcPct val="115000"/>
                        </a:lnSpc>
                        <a:spcAft>
                          <a:spcPts val="1000"/>
                        </a:spcAft>
                      </a:pPr>
                      <a:r>
                        <a:rPr lang="nl-NL" sz="1600" b="1" dirty="0">
                          <a:solidFill>
                            <a:schemeClr val="tx1"/>
                          </a:solidFill>
                          <a:latin typeface="Verdana"/>
                          <a:ea typeface="Calibri"/>
                          <a:cs typeface="Times New Roman"/>
                        </a:rPr>
                        <a:t>20 km/uur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8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9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1"/>
                  </a:ext>
                </a:extLst>
              </a:tr>
              <a:tr h="381116">
                <a:tc>
                  <a:txBody>
                    <a:bodyPr/>
                    <a:lstStyle/>
                    <a:p>
                      <a:pPr algn="ctr">
                        <a:lnSpc>
                          <a:spcPct val="115000"/>
                        </a:lnSpc>
                        <a:spcAft>
                          <a:spcPts val="1000"/>
                        </a:spcAft>
                      </a:pPr>
                      <a:r>
                        <a:rPr lang="nl-NL" sz="1600" b="1" dirty="0">
                          <a:solidFill>
                            <a:schemeClr val="tx1"/>
                          </a:solidFill>
                          <a:latin typeface="Verdana"/>
                          <a:ea typeface="Calibri"/>
                          <a:cs typeface="Times New Roman"/>
                        </a:rPr>
                        <a:t>30 km/uur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13,5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15,75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2"/>
                  </a:ext>
                </a:extLst>
              </a:tr>
              <a:tr h="381116">
                <a:tc>
                  <a:txBody>
                    <a:bodyPr/>
                    <a:lstStyle/>
                    <a:p>
                      <a:pPr algn="ctr">
                        <a:lnSpc>
                          <a:spcPct val="115000"/>
                        </a:lnSpc>
                        <a:spcAft>
                          <a:spcPts val="1000"/>
                        </a:spcAft>
                      </a:pPr>
                      <a:r>
                        <a:rPr lang="nl-NL" sz="1600" b="1">
                          <a:solidFill>
                            <a:schemeClr val="tx1"/>
                          </a:solidFill>
                          <a:latin typeface="Verdana"/>
                          <a:ea typeface="Calibri"/>
                          <a:cs typeface="Times New Roman"/>
                        </a:rPr>
                        <a:t>40 km/uur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20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24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3"/>
                  </a:ext>
                </a:extLst>
              </a:tr>
              <a:tr h="381116">
                <a:tc>
                  <a:txBody>
                    <a:bodyPr/>
                    <a:lstStyle/>
                    <a:p>
                      <a:pPr algn="ctr">
                        <a:lnSpc>
                          <a:spcPct val="115000"/>
                        </a:lnSpc>
                        <a:spcAft>
                          <a:spcPts val="1000"/>
                        </a:spcAft>
                      </a:pPr>
                      <a:r>
                        <a:rPr lang="nl-NL" sz="1600" b="1" dirty="0">
                          <a:solidFill>
                            <a:schemeClr val="tx1"/>
                          </a:solidFill>
                          <a:latin typeface="Verdana"/>
                          <a:ea typeface="Calibri"/>
                          <a:cs typeface="Times New Roman"/>
                        </a:rPr>
                        <a:t>50 km/uur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27,5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33,75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4"/>
                  </a:ext>
                </a:extLst>
              </a:tr>
              <a:tr h="381116">
                <a:tc>
                  <a:txBody>
                    <a:bodyPr/>
                    <a:lstStyle/>
                    <a:p>
                      <a:pPr algn="ctr">
                        <a:lnSpc>
                          <a:spcPct val="115000"/>
                        </a:lnSpc>
                        <a:spcAft>
                          <a:spcPts val="1000"/>
                        </a:spcAft>
                      </a:pPr>
                      <a:r>
                        <a:rPr lang="nl-NL" sz="1600" b="1" dirty="0">
                          <a:solidFill>
                            <a:schemeClr val="tx1"/>
                          </a:solidFill>
                          <a:latin typeface="Verdana"/>
                          <a:ea typeface="Calibri"/>
                          <a:cs typeface="Times New Roman"/>
                        </a:rPr>
                        <a:t>60 km/uur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a:solidFill>
                            <a:schemeClr val="tx1"/>
                          </a:solidFill>
                          <a:latin typeface="Verdana"/>
                          <a:ea typeface="Calibri"/>
                          <a:cs typeface="Times New Roman"/>
                        </a:rPr>
                        <a:t>36 meter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45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5"/>
                  </a:ext>
                </a:extLst>
              </a:tr>
              <a:tr h="381116">
                <a:tc>
                  <a:txBody>
                    <a:bodyPr/>
                    <a:lstStyle/>
                    <a:p>
                      <a:pPr algn="ctr">
                        <a:lnSpc>
                          <a:spcPct val="115000"/>
                        </a:lnSpc>
                        <a:spcAft>
                          <a:spcPts val="1000"/>
                        </a:spcAft>
                      </a:pPr>
                      <a:r>
                        <a:rPr lang="nl-NL" sz="1600" b="1">
                          <a:solidFill>
                            <a:schemeClr val="tx1"/>
                          </a:solidFill>
                          <a:latin typeface="Verdana"/>
                          <a:ea typeface="Calibri"/>
                          <a:cs typeface="Times New Roman"/>
                        </a:rPr>
                        <a:t>70 km/uur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a:solidFill>
                            <a:schemeClr val="tx1"/>
                          </a:solidFill>
                          <a:latin typeface="Verdana"/>
                          <a:ea typeface="Calibri"/>
                          <a:cs typeface="Times New Roman"/>
                        </a:rPr>
                        <a:t>45,5 meter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57,75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6"/>
                  </a:ext>
                </a:extLst>
              </a:tr>
              <a:tr h="381116">
                <a:tc>
                  <a:txBody>
                    <a:bodyPr/>
                    <a:lstStyle/>
                    <a:p>
                      <a:pPr algn="ctr">
                        <a:lnSpc>
                          <a:spcPct val="115000"/>
                        </a:lnSpc>
                        <a:spcAft>
                          <a:spcPts val="1000"/>
                        </a:spcAft>
                      </a:pPr>
                      <a:r>
                        <a:rPr lang="nl-NL" sz="1600" b="1">
                          <a:solidFill>
                            <a:schemeClr val="tx1"/>
                          </a:solidFill>
                          <a:latin typeface="Verdana"/>
                          <a:ea typeface="Calibri"/>
                          <a:cs typeface="Times New Roman"/>
                        </a:rPr>
                        <a:t>80 km/uur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56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72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7"/>
                  </a:ext>
                </a:extLst>
              </a:tr>
              <a:tr h="381116">
                <a:tc>
                  <a:txBody>
                    <a:bodyPr/>
                    <a:lstStyle/>
                    <a:p>
                      <a:pPr algn="ctr">
                        <a:lnSpc>
                          <a:spcPct val="115000"/>
                        </a:lnSpc>
                        <a:spcAft>
                          <a:spcPts val="1000"/>
                        </a:spcAft>
                      </a:pPr>
                      <a:r>
                        <a:rPr lang="nl-NL" sz="1600" b="1" dirty="0">
                          <a:solidFill>
                            <a:schemeClr val="tx1"/>
                          </a:solidFill>
                          <a:latin typeface="Verdana"/>
                          <a:ea typeface="Calibri"/>
                          <a:cs typeface="Times New Roman"/>
                        </a:rPr>
                        <a:t>90 km/uur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a:solidFill>
                            <a:schemeClr val="tx1"/>
                          </a:solidFill>
                          <a:latin typeface="Verdana"/>
                          <a:ea typeface="Calibri"/>
                          <a:cs typeface="Times New Roman"/>
                        </a:rPr>
                        <a:t>67,5 meter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87,75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8"/>
                  </a:ext>
                </a:extLst>
              </a:tr>
              <a:tr h="381116">
                <a:tc>
                  <a:txBody>
                    <a:bodyPr/>
                    <a:lstStyle/>
                    <a:p>
                      <a:pPr algn="ctr">
                        <a:lnSpc>
                          <a:spcPct val="115000"/>
                        </a:lnSpc>
                        <a:spcAft>
                          <a:spcPts val="1000"/>
                        </a:spcAft>
                      </a:pPr>
                      <a:r>
                        <a:rPr lang="nl-NL" sz="1600" b="1">
                          <a:solidFill>
                            <a:schemeClr val="tx1"/>
                          </a:solidFill>
                          <a:latin typeface="Verdana"/>
                          <a:ea typeface="Calibri"/>
                          <a:cs typeface="Times New Roman"/>
                        </a:rPr>
                        <a:t>100 km/uur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80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105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9"/>
                  </a:ext>
                </a:extLst>
              </a:tr>
              <a:tr h="381116">
                <a:tc>
                  <a:txBody>
                    <a:bodyPr/>
                    <a:lstStyle/>
                    <a:p>
                      <a:pPr algn="ctr">
                        <a:lnSpc>
                          <a:spcPct val="115000"/>
                        </a:lnSpc>
                        <a:spcAft>
                          <a:spcPts val="1000"/>
                        </a:spcAft>
                      </a:pPr>
                      <a:r>
                        <a:rPr lang="nl-NL" sz="1600" b="1" dirty="0">
                          <a:solidFill>
                            <a:schemeClr val="tx1"/>
                          </a:solidFill>
                          <a:latin typeface="Verdana"/>
                          <a:ea typeface="Calibri"/>
                          <a:cs typeface="Times New Roman"/>
                        </a:rPr>
                        <a:t>110 km/uur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a:solidFill>
                            <a:schemeClr val="tx1"/>
                          </a:solidFill>
                          <a:latin typeface="Verdana"/>
                          <a:ea typeface="Calibri"/>
                          <a:cs typeface="Times New Roman"/>
                        </a:rPr>
                        <a:t>93,5 meter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123,75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10"/>
                  </a:ext>
                </a:extLst>
              </a:tr>
              <a:tr h="381116">
                <a:tc>
                  <a:txBody>
                    <a:bodyPr/>
                    <a:lstStyle/>
                    <a:p>
                      <a:pPr algn="ctr">
                        <a:lnSpc>
                          <a:spcPct val="115000"/>
                        </a:lnSpc>
                        <a:spcAft>
                          <a:spcPts val="1000"/>
                        </a:spcAft>
                      </a:pPr>
                      <a:r>
                        <a:rPr lang="nl-NL" sz="1600" b="1">
                          <a:solidFill>
                            <a:schemeClr val="tx1"/>
                          </a:solidFill>
                          <a:latin typeface="Verdana"/>
                          <a:ea typeface="Calibri"/>
                          <a:cs typeface="Times New Roman"/>
                        </a:rPr>
                        <a:t>120 km/uur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a:solidFill>
                            <a:schemeClr val="tx1"/>
                          </a:solidFill>
                          <a:latin typeface="Verdana"/>
                          <a:ea typeface="Calibri"/>
                          <a:cs typeface="Times New Roman"/>
                        </a:rPr>
                        <a:t>108 meter</a:t>
                      </a:r>
                      <a:endParaRPr lang="nl-NL" sz="1600" b="1">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tc>
                  <a:txBody>
                    <a:bodyPr/>
                    <a:lstStyle/>
                    <a:p>
                      <a:pPr algn="ctr">
                        <a:lnSpc>
                          <a:spcPct val="115000"/>
                        </a:lnSpc>
                        <a:spcAft>
                          <a:spcPts val="1000"/>
                        </a:spcAft>
                      </a:pPr>
                      <a:r>
                        <a:rPr lang="nl-NL" sz="1600" b="1" dirty="0">
                          <a:solidFill>
                            <a:schemeClr val="tx1"/>
                          </a:solidFill>
                          <a:latin typeface="Verdana"/>
                          <a:ea typeface="Calibri"/>
                          <a:cs typeface="Times New Roman"/>
                        </a:rPr>
                        <a:t>144 meter</a:t>
                      </a:r>
                      <a:endParaRPr lang="nl-NL" sz="1600" b="1" dirty="0">
                        <a:solidFill>
                          <a:schemeClr val="tx1"/>
                        </a:solidFill>
                        <a:latin typeface="Calibri"/>
                        <a:ea typeface="Calibri"/>
                        <a:cs typeface="Times New Roman"/>
                      </a:endParaRPr>
                    </a:p>
                  </a:txBody>
                  <a:tcPr marL="24130" marR="24130" marT="24130" marB="2413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11"/>
                  </a:ext>
                </a:extLst>
              </a:tr>
            </a:tbl>
          </a:graphicData>
        </a:graphic>
      </p:graphicFrame>
      <p:grpSp>
        <p:nvGrpSpPr>
          <p:cNvPr id="7" name="Groep 6">
            <a:extLst>
              <a:ext uri="{FF2B5EF4-FFF2-40B4-BE49-F238E27FC236}">
                <a16:creationId xmlns:a16="http://schemas.microsoft.com/office/drawing/2014/main" id="{1F06CF3E-38F0-CF65-3011-51234CB09B92}"/>
              </a:ext>
            </a:extLst>
          </p:cNvPr>
          <p:cNvGrpSpPr/>
          <p:nvPr/>
        </p:nvGrpSpPr>
        <p:grpSpPr>
          <a:xfrm>
            <a:off x="8129239" y="-467801"/>
            <a:ext cx="4312479" cy="2652451"/>
            <a:chOff x="8129239" y="-467801"/>
            <a:chExt cx="4312479" cy="2652451"/>
          </a:xfrm>
        </p:grpSpPr>
        <p:sp>
          <p:nvSpPr>
            <p:cNvPr id="8" name="Afgeronde rechthoek 7">
              <a:extLst>
                <a:ext uri="{FF2B5EF4-FFF2-40B4-BE49-F238E27FC236}">
                  <a16:creationId xmlns:a16="http://schemas.microsoft.com/office/drawing/2014/main" id="{010CDBA4-2863-798A-348C-C867090E7460}"/>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0094C158-4E6E-086B-5112-7DFEADA32D62}"/>
                </a:ext>
              </a:extLst>
            </p:cNvPr>
            <p:cNvPicPr>
              <a:picLocks noChangeAspect="1"/>
            </p:cNvPicPr>
            <p:nvPr/>
          </p:nvPicPr>
          <p:blipFill rotWithShape="1">
            <a:blip r:embed="rId4"/>
            <a:srcRect l="18739"/>
            <a:stretch/>
          </p:blipFill>
          <p:spPr>
            <a:xfrm>
              <a:off x="10961649" y="-467801"/>
              <a:ext cx="1480069" cy="2652451"/>
            </a:xfrm>
            <a:prstGeom prst="rect">
              <a:avLst/>
            </a:prstGeom>
          </p:spPr>
        </p:pic>
        <p:pic>
          <p:nvPicPr>
            <p:cNvPr id="11" name="Afbeelding 10">
              <a:extLst>
                <a:ext uri="{FF2B5EF4-FFF2-40B4-BE49-F238E27FC236}">
                  <a16:creationId xmlns:a16="http://schemas.microsoft.com/office/drawing/2014/main" id="{A654B981-2AEB-B5DF-A250-E3F1907A802A}"/>
                </a:ext>
              </a:extLst>
            </p:cNvPr>
            <p:cNvPicPr>
              <a:picLocks noChangeAspect="1"/>
            </p:cNvPicPr>
            <p:nvPr/>
          </p:nvPicPr>
          <p:blipFill>
            <a:blip r:embed="rId5"/>
            <a:stretch>
              <a:fillRect/>
            </a:stretch>
          </p:blipFill>
          <p:spPr>
            <a:xfrm>
              <a:off x="8335783" y="144966"/>
              <a:ext cx="1269767" cy="1659608"/>
            </a:xfrm>
            <a:prstGeom prst="rect">
              <a:avLst/>
            </a:prstGeom>
          </p:spPr>
        </p:pic>
        <p:pic>
          <p:nvPicPr>
            <p:cNvPr id="12" name="Picture 2" descr="TotallyTraffic">
              <a:extLst>
                <a:ext uri="{FF2B5EF4-FFF2-40B4-BE49-F238E27FC236}">
                  <a16:creationId xmlns:a16="http://schemas.microsoft.com/office/drawing/2014/main" id="{14C62547-4F38-F4DC-1A3D-B391709586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373274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a6fb27-e0c0-4c34-81c5-b907d1b39a37">
      <Terms xmlns="http://schemas.microsoft.com/office/infopath/2007/PartnerControls"/>
    </lcf76f155ced4ddcb4097134ff3c332f>
    <TaxCatchAll xmlns="9f7de1e0-3c9e-4b6a-a23f-858affd02c4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2F3CC85A38E242BE6006079ED72300" ma:contentTypeVersion="18" ma:contentTypeDescription="Een nieuw document maken." ma:contentTypeScope="" ma:versionID="5844fb28aaa539d499737af027e6cc00">
  <xsd:schema xmlns:xsd="http://www.w3.org/2001/XMLSchema" xmlns:xs="http://www.w3.org/2001/XMLSchema" xmlns:p="http://schemas.microsoft.com/office/2006/metadata/properties" xmlns:ns2="71a6fb27-e0c0-4c34-81c5-b907d1b39a37" xmlns:ns3="9f7de1e0-3c9e-4b6a-a23f-858affd02c4c" targetNamespace="http://schemas.microsoft.com/office/2006/metadata/properties" ma:root="true" ma:fieldsID="869e19faa1084508265e9addcacc0c5e" ns2:_="" ns3:_="">
    <xsd:import namespace="71a6fb27-e0c0-4c34-81c5-b907d1b39a37"/>
    <xsd:import namespace="9f7de1e0-3c9e-4b6a-a23f-858affd02c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6fb27-e0c0-4c34-81c5-b907d1b39a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973e716c-908e-467b-bea2-8423709b99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e1e0-3c9e-4b6a-a23f-858affd02c4c"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1254c813-f27b-42ad-8ce6-3a736e404822}" ma:internalName="TaxCatchAll" ma:showField="CatchAllData" ma:web="9f7de1e0-3c9e-4b6a-a23f-858affd02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F40564-CF8C-47D8-A0FB-61E216C30683}">
  <ds:schemaRefs>
    <ds:schemaRef ds:uri="http://purl.org/dc/terms/"/>
    <ds:schemaRef ds:uri="http://schemas.microsoft.com/office/2006/documentManagement/types"/>
    <ds:schemaRef ds:uri="71a6fb27-e0c0-4c34-81c5-b907d1b39a37"/>
    <ds:schemaRef ds:uri="http://purl.org/dc/elements/1.1/"/>
    <ds:schemaRef ds:uri="http://purl.org/dc/dcmitype/"/>
    <ds:schemaRef ds:uri="http://schemas.microsoft.com/office/2006/metadata/properties"/>
    <ds:schemaRef ds:uri="http://www.w3.org/XML/1998/namespace"/>
    <ds:schemaRef ds:uri="9f7de1e0-3c9e-4b6a-a23f-858affd02c4c"/>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599B1D03-F335-402D-B594-B6E0D687D6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6fb27-e0c0-4c34-81c5-b907d1b39a37"/>
    <ds:schemaRef ds:uri="9f7de1e0-3c9e-4b6a-a23f-858affd02c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E246F5-39FD-4CFD-9712-AAD2F70156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2648</TotalTime>
  <Words>4674</Words>
  <Application>Microsoft Macintosh PowerPoint</Application>
  <PresentationFormat>Breedbeeld</PresentationFormat>
  <Paragraphs>407</Paragraphs>
  <Slides>16</Slides>
  <Notes>16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16</vt:i4>
      </vt:variant>
    </vt:vector>
  </HeadingPairs>
  <TitlesOfParts>
    <vt:vector size="24" baseType="lpstr">
      <vt:lpstr>MS PGothic</vt:lpstr>
      <vt:lpstr>MS PGothic</vt:lpstr>
      <vt:lpstr>Arial</vt:lpstr>
      <vt:lpstr>Avenir Next Condensed</vt:lpstr>
      <vt:lpstr>Calibri</vt:lpstr>
      <vt:lpstr>Calibri Light</vt:lpstr>
      <vt:lpstr>Verdana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Rick Verbeek</dc:creator>
  <cp:lastModifiedBy>Leonie Soemers</cp:lastModifiedBy>
  <cp:revision>73</cp:revision>
  <dcterms:created xsi:type="dcterms:W3CDTF">2023-07-18T08:41:42Z</dcterms:created>
  <dcterms:modified xsi:type="dcterms:W3CDTF">2024-04-16T14:12:49Z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0x0101009C2F3CC85A38E242BE6006079ED72300</vt:lpwstr>
  </property>
  <property fmtid="{D5CDD505-2E9C-101B-9397-08002B2CF9AE}" pid="3" name="MediaServiceImageTags">
    <vt:lpwstr/>
  </property>
  <property fmtid="{D5CDD505-2E9C-101B-9397-08002B2CF9AE}" pid="4" name="MSIP_Label_b8665262-5df6-455e-bf48-5928a5d868f6_Enabled">
    <vt:lpwstr>True</vt:lpwstr>
  </property>
  <property fmtid="{D5CDD505-2E9C-101B-9397-08002B2CF9AE}" pid="5" name="MSIP_Label_b8665262-5df6-455e-bf48-5928a5d868f6_SiteId">
    <vt:lpwstr>d2aff5f9-8c21-47f2-88f3-08ac4fda56f5</vt:lpwstr>
  </property>
  <property fmtid="{D5CDD505-2E9C-101B-9397-08002B2CF9AE}" pid="6" name="MSIP_Label_b8665262-5df6-455e-bf48-5928a5d868f6_SetDate">
    <vt:lpwstr>2023-09-25T19:06:53Z</vt:lpwstr>
  </property>
  <property fmtid="{D5CDD505-2E9C-101B-9397-08002B2CF9AE}" pid="7" name="MSIP_Label_b8665262-5df6-455e-bf48-5928a5d868f6_Name">
    <vt:lpwstr>Vertrouwelijk</vt:lpwstr>
  </property>
  <property fmtid="{D5CDD505-2E9C-101B-9397-08002B2CF9AE}" pid="8" name="MSIP_Label_b8665262-5df6-455e-bf48-5928a5d868f6_ActionId">
    <vt:lpwstr>771c2c20-0ffa-4ab7-ba24-764a9d6ca2f9</vt:lpwstr>
  </property>
  <property fmtid="{D5CDD505-2E9C-101B-9397-08002B2CF9AE}" pid="9" name="MSIP_Label_b8665262-5df6-455e-bf48-5928a5d868f6_Removed">
    <vt:lpwstr>False</vt:lpwstr>
  </property>
  <property fmtid="{D5CDD505-2E9C-101B-9397-08002B2CF9AE}" pid="10" name="MSIP_Label_b8665262-5df6-455e-bf48-5928a5d868f6_Extended_MSFT_Method">
    <vt:lpwstr>Standard</vt:lpwstr>
  </property>
  <property fmtid="{D5CDD505-2E9C-101B-9397-08002B2CF9AE}" pid="11" name="Sensitivity">
    <vt:lpwstr>Vertrouwelijk</vt:lpwstr>
  </property>
</Properties>
</file>