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9" r:id="rId6"/>
    <p:sldId id="260" r:id="rId7"/>
    <p:sldId id="261" r:id="rId8"/>
    <p:sldId id="262" r:id="rId9"/>
    <p:sldId id="263" r:id="rId10"/>
    <p:sldId id="265" r:id="rId11"/>
    <p:sldId id="264" r:id="rId12"/>
    <p:sldId id="266" r:id="rId13"/>
    <p:sldId id="267" r:id="rId14"/>
    <p:sldId id="268" r:id="rId15"/>
    <p:sldId id="269" r:id="rId16"/>
    <p:sldId id="270" r:id="rId17"/>
    <p:sldId id="273" r:id="rId18"/>
    <p:sldId id="274" r:id="rId19"/>
    <p:sldId id="275" r:id="rId20"/>
    <p:sldId id="276" r:id="rId21"/>
    <p:sldId id="277" r:id="rId22"/>
    <p:sldId id="272"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A29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2"/>
    <p:restoredTop sz="85850"/>
  </p:normalViewPr>
  <p:slideViewPr>
    <p:cSldViewPr snapToGrid="0">
      <p:cViewPr varScale="1">
        <p:scale>
          <a:sx n="105" d="100"/>
          <a:sy n="105" d="100"/>
        </p:scale>
        <p:origin x="1376" y="17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oemers" userId="54816b36-4bd4-440a-9642-112c785ef63e" providerId="ADAL" clId="{332300FA-4150-6041-A07F-335576453CAA}"/>
    <pc:docChg chg="modSld">
      <pc:chgData name="Leonie Soemers" userId="54816b36-4bd4-440a-9642-112c785ef63e" providerId="ADAL" clId="{332300FA-4150-6041-A07F-335576453CAA}" dt="2024-10-02T18:25:51.693" v="1" actId="20577"/>
      <pc:docMkLst>
        <pc:docMk/>
      </pc:docMkLst>
      <pc:sldChg chg="modSp mod">
        <pc:chgData name="Leonie Soemers" userId="54816b36-4bd4-440a-9642-112c785ef63e" providerId="ADAL" clId="{332300FA-4150-6041-A07F-335576453CAA}" dt="2024-10-02T18:25:51.693" v="1" actId="20577"/>
        <pc:sldMkLst>
          <pc:docMk/>
          <pc:sldMk cId="1191557628" sldId="256"/>
        </pc:sldMkLst>
        <pc:spChg chg="mod">
          <ac:chgData name="Leonie Soemers" userId="54816b36-4bd4-440a-9642-112c785ef63e" providerId="ADAL" clId="{332300FA-4150-6041-A07F-335576453CAA}" dt="2024-10-02T18:25:51.693" v="1" actId="20577"/>
          <ac:spMkLst>
            <pc:docMk/>
            <pc:sldMk cId="1191557628" sldId="256"/>
            <ac:spMk id="11" creationId="{1BBE95D0-DF0D-3DE0-6E58-0B77A63CB5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A7D20-8391-4CC6-8FC0-674326CBA4B6}" type="datetimeFigureOut">
              <a:rPr lang="nl-NL" smtClean="0"/>
              <a:t>02-10-2024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02B32-37F4-414E-ABA7-8EABF595D5C1}" type="slidenum">
              <a:rPr lang="nl-NL" smtClean="0"/>
              <a:t>‹nr.›</a:t>
            </a:fld>
            <a:endParaRPr lang="nl-NL"/>
          </a:p>
        </p:txBody>
      </p:sp>
    </p:spTree>
    <p:extLst>
      <p:ext uri="{BB962C8B-B14F-4D97-AF65-F5344CB8AC3E}">
        <p14:creationId xmlns:p14="http://schemas.microsoft.com/office/powerpoint/2010/main" val="184930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(50 minuten) gaat over zichtbaarheid in het verkeer. De provincie Noord-Brabant biedt deze les vanuit het Brabants </a:t>
            </a:r>
            <a:r>
              <a:rPr lang="nl-NL" dirty="0" err="1"/>
              <a:t>VerkeersveiligheidsLabel</a:t>
            </a:r>
            <a:r>
              <a:rPr lang="nl-NL" dirty="0"/>
              <a:t> (BVL) en </a:t>
            </a:r>
            <a:r>
              <a:rPr lang="nl-NL" dirty="0" err="1"/>
              <a:t>TotallyTraffic</a:t>
            </a:r>
            <a:r>
              <a:rPr lang="nl-NL" dirty="0"/>
              <a:t> (TT) gratis aan de scholen aan. De school kan er voor kiezen om de hele diapresentatie te gebruiken of om de presentatie aan te passen aan de eigen situatie. De leerkracht kan deze les - met het lezen van de notities onder elke dia –zonder verdere voorbereiding geven.</a:t>
            </a:r>
          </a:p>
          <a:p>
            <a:endParaRPr lang="nl-NL" dirty="0"/>
          </a:p>
          <a:p>
            <a:r>
              <a:rPr lang="nl-NL" dirty="0"/>
              <a:t>In 2019 was er ook al extra aandacht voor zichtbaarheid in het verkeer. Deze les sluit daarop aan.</a:t>
            </a:r>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a:t>
            </a:fld>
            <a:endParaRPr lang="nl-NL"/>
          </a:p>
        </p:txBody>
      </p:sp>
    </p:spTree>
    <p:extLst>
      <p:ext uri="{BB962C8B-B14F-4D97-AF65-F5344CB8AC3E}">
        <p14:creationId xmlns:p14="http://schemas.microsoft.com/office/powerpoint/2010/main" val="335675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 fiets hebben we dus veel kans op een ongeval. Wat kan je zelf doen om de kans op een ongeval te verkleinen?</a:t>
            </a:r>
          </a:p>
          <a:p>
            <a:endParaRPr lang="nl-NL" dirty="0"/>
          </a:p>
          <a:p>
            <a:r>
              <a:rPr lang="nl-NL" dirty="0"/>
              <a:t>In het verkeer, op de fiets:</a:t>
            </a:r>
          </a:p>
          <a:p>
            <a:pPr marL="171450" indent="-171450">
              <a:buFont typeface="Arial" panose="020B0604020202020204" pitchFamily="34" charset="0"/>
              <a:buChar char="•"/>
            </a:pPr>
            <a:r>
              <a:rPr lang="nl-NL" dirty="0"/>
              <a:t>fietsverlichting aan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goed opletten op de andere weggebruikers: op tijd inschatten wat die kunnen gaan doen (anticiperen)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goed opletten bij het naderen van gevaarlijke situaties: op tijd inschatten wat het gevaar kan zijn (risicoperceptie).</a:t>
            </a:r>
          </a:p>
          <a:p>
            <a:endParaRPr lang="nl-NL" dirty="0"/>
          </a:p>
          <a:p>
            <a:r>
              <a:rPr lang="nl-NL" dirty="0"/>
              <a:t>Voor dat je op weg gaat:</a:t>
            </a:r>
          </a:p>
          <a:p>
            <a:pPr marL="171450" indent="-171450">
              <a:buFont typeface="Arial" panose="020B0604020202020204" pitchFamily="34" charset="0"/>
              <a:buChar char="•"/>
            </a:pPr>
            <a:r>
              <a:rPr lang="nl-NL" dirty="0"/>
              <a:t>fietsverlichting controleren, (laten) maken</a:t>
            </a:r>
          </a:p>
          <a:p>
            <a:pPr marL="171450" indent="-171450">
              <a:buFont typeface="Arial" panose="020B0604020202020204" pitchFamily="34" charset="0"/>
              <a:buChar char="•"/>
            </a:pPr>
            <a:r>
              <a:rPr lang="nl-NL" dirty="0"/>
              <a:t>lichte kleding aandoen, zorgen dat het achterlicht en de achter reflector goed zichtbaar zijn (er geen jas of tas overheen hangen)  </a:t>
            </a:r>
          </a:p>
          <a:p>
            <a:pPr marL="171450" indent="-171450">
              <a:buFont typeface="Arial" panose="020B0604020202020204" pitchFamily="34" charset="0"/>
              <a:buChar char="•"/>
            </a:pPr>
            <a:r>
              <a:rPr lang="nl-NL" dirty="0"/>
              <a:t>kies voor een zo veilig mogelijke route (goed verlichte weg of fietspad in plaats van een donkere route). </a:t>
            </a:r>
          </a:p>
          <a:p>
            <a:endParaRPr lang="nl-NL" dirty="0"/>
          </a:p>
          <a:p>
            <a:r>
              <a:rPr lang="nl-NL" dirty="0"/>
              <a:t>In elk geval: zorg dat je zelf zo goed mogelijk zicht hebt op het (andere) verkeer en dat je zelf zichtbaar bent.</a:t>
            </a:r>
          </a:p>
          <a:p>
            <a:pPr>
              <a:defRPr/>
            </a:pPr>
            <a:endParaRPr lang="nl-NL" altLang="nl-NL" dirty="0"/>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10</a:t>
            </a:fld>
            <a:endParaRPr lang="nl-NL"/>
          </a:p>
        </p:txBody>
      </p:sp>
    </p:spTree>
    <p:extLst>
      <p:ext uri="{BB962C8B-B14F-4D97-AF65-F5344CB8AC3E}">
        <p14:creationId xmlns:p14="http://schemas.microsoft.com/office/powerpoint/2010/main" val="145441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te zien hoe zichtbaarheid of onzichtbaarheid werkt in het verkeer, kijken we naar een twee korte filmpjes. </a:t>
            </a:r>
          </a:p>
          <a:p>
            <a:endParaRPr lang="nl-NL" dirty="0"/>
          </a:p>
          <a:p>
            <a:r>
              <a:rPr lang="nl-NL" dirty="0"/>
              <a:t>In het eerste filmpje zien we vanaf welke afstanden je in het donker voor anderen (niet meer) zichtbaar bent. </a:t>
            </a:r>
          </a:p>
          <a:p>
            <a:r>
              <a:rPr lang="nl-NL" dirty="0"/>
              <a:t>In het tweede filmpje zien we wat je zelf kan doen om je eigen zichtbaarheid extra te vergroten.</a:t>
            </a:r>
          </a:p>
          <a:p>
            <a:endParaRPr lang="nl-NL" dirty="0"/>
          </a:p>
          <a:p>
            <a:r>
              <a:rPr lang="nl-NL" dirty="0"/>
              <a:t>Je leert zo vanaf welke afstanden je in het donker voor anderen zichtbaar bent:</a:t>
            </a:r>
          </a:p>
          <a:p>
            <a:pPr marL="171450" indent="-171450">
              <a:buFont typeface="Arial" panose="020B0604020202020204" pitchFamily="34" charset="0"/>
              <a:buChar char="•"/>
            </a:pPr>
            <a:r>
              <a:rPr lang="nl-NL" dirty="0"/>
              <a:t>met en zonder verlichting</a:t>
            </a:r>
          </a:p>
          <a:p>
            <a:pPr marL="171450" indent="-171450">
              <a:buFont typeface="Arial" panose="020B0604020202020204" pitchFamily="34" charset="0"/>
              <a:buChar char="•"/>
            </a:pPr>
            <a:r>
              <a:rPr lang="nl-NL" dirty="0"/>
              <a:t>met en zonder lichte kleding</a:t>
            </a:r>
          </a:p>
          <a:p>
            <a:pPr marL="171450" indent="-171450">
              <a:buFont typeface="Arial" panose="020B0604020202020204" pitchFamily="34" charset="0"/>
              <a:buChar char="•"/>
            </a:pPr>
            <a:r>
              <a:rPr lang="nl-NL" dirty="0"/>
              <a:t>met en zonder extra reflecterend hesje.</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11</a:t>
            </a:fld>
            <a:endParaRPr lang="nl-NL"/>
          </a:p>
        </p:txBody>
      </p:sp>
    </p:spTree>
    <p:extLst>
      <p:ext uri="{BB962C8B-B14F-4D97-AF65-F5344CB8AC3E}">
        <p14:creationId xmlns:p14="http://schemas.microsoft.com/office/powerpoint/2010/main" val="302594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12</a:t>
            </a:fld>
            <a:endParaRPr lang="nl-NL"/>
          </a:p>
        </p:txBody>
      </p:sp>
    </p:spTree>
    <p:extLst>
      <p:ext uri="{BB962C8B-B14F-4D97-AF65-F5344CB8AC3E}">
        <p14:creationId xmlns:p14="http://schemas.microsoft.com/office/powerpoint/2010/main" val="232947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nu wat gedetailleerder kijken naar wat je zelf kunt doen om zichtbaarder in het verkeer te zijn. Vraag aan de kinderen/leerlingen wat ze:</a:t>
            </a:r>
          </a:p>
          <a:p>
            <a:pPr marL="171450" indent="-171450">
              <a:buFont typeface="Arial" panose="020B0604020202020204" pitchFamily="34" charset="0"/>
              <a:buChar char="•"/>
            </a:pPr>
            <a:r>
              <a:rPr lang="nl-NL" dirty="0"/>
              <a:t>aan de fiets kunnen doen</a:t>
            </a:r>
          </a:p>
          <a:p>
            <a:pPr marL="171450" indent="-171450">
              <a:buFont typeface="Arial" panose="020B0604020202020204" pitchFamily="34" charset="0"/>
              <a:buChar char="•"/>
            </a:pPr>
            <a:r>
              <a:rPr lang="nl-NL" dirty="0"/>
              <a:t>aan de kleding kunnen doen</a:t>
            </a:r>
          </a:p>
          <a:p>
            <a:pPr marL="171450" indent="-171450">
              <a:buFont typeface="Arial" panose="020B0604020202020204" pitchFamily="34" charset="0"/>
              <a:buChar char="•"/>
            </a:pPr>
            <a:r>
              <a:rPr lang="nl-NL" dirty="0"/>
              <a:t>aan hun eigen gedrag kunnen doen?</a:t>
            </a:r>
          </a:p>
          <a:p>
            <a:endParaRPr lang="nl-NL" dirty="0"/>
          </a:p>
          <a:p>
            <a:r>
              <a:rPr lang="nl-NL" dirty="0"/>
              <a:t>De antwoorden staan op de volgende dia’s. Kijk samen met de kinderen/leerlingen of er op deze dia’s antwoorden staan die zijn niet uit zichzelf gaven. Niet iedereen staat stil bij de keuzes die er zijn als het gaat om het eigen gedrag: kies voor een veilige route, een verlicht fietspad, wees erop voorbereid dat andere bestuurders je misschien toch niet zien omdat ze zijn afgeleid, omdat de ramen zijn beslagen etc.</a:t>
            </a:r>
          </a:p>
          <a:p>
            <a:pPr eaLnBrk="1" hangingPunct="1">
              <a:defRPr/>
            </a:pPr>
            <a:endParaRPr lang="nl-NL" altLang="nl-NL" b="1" dirty="0"/>
          </a:p>
          <a:p>
            <a:endParaRPr lang="nl-NL" dirty="0"/>
          </a:p>
          <a:p>
            <a:pPr>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13</a:t>
            </a:fld>
            <a:endParaRPr lang="nl-NL"/>
          </a:p>
        </p:txBody>
      </p:sp>
    </p:spTree>
    <p:extLst>
      <p:ext uri="{BB962C8B-B14F-4D97-AF65-F5344CB8AC3E}">
        <p14:creationId xmlns:p14="http://schemas.microsoft.com/office/powerpoint/2010/main" val="60525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A2CA-D15D-027F-A78D-F8A85138E1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1D687E-4FA7-1712-0BB5-79416C92BBE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38E4BE-2A7E-899C-9FB9-97723601C0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Kijk samen met de kinderen/leerlingen of er op deze dia antwoorden staan die zijn uit zichzelf niet gaven. </a:t>
            </a:r>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C08FF76C-FFD2-2DDC-DF1B-10488D0D35FE}"/>
              </a:ext>
            </a:extLst>
          </p:cNvPr>
          <p:cNvSpPr>
            <a:spLocks noGrp="1"/>
          </p:cNvSpPr>
          <p:nvPr>
            <p:ph type="sldNum" sz="quarter" idx="5"/>
          </p:nvPr>
        </p:nvSpPr>
        <p:spPr/>
        <p:txBody>
          <a:bodyPr/>
          <a:lstStyle/>
          <a:p>
            <a:fld id="{F9C02B32-37F4-414E-ABA7-8EABF595D5C1}" type="slidenum">
              <a:rPr lang="nl-NL" smtClean="0"/>
              <a:t>14</a:t>
            </a:fld>
            <a:endParaRPr lang="nl-NL"/>
          </a:p>
        </p:txBody>
      </p:sp>
    </p:spTree>
    <p:extLst>
      <p:ext uri="{BB962C8B-B14F-4D97-AF65-F5344CB8AC3E}">
        <p14:creationId xmlns:p14="http://schemas.microsoft.com/office/powerpoint/2010/main" val="89958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CE23-B45A-BEA5-E248-5B85270BF7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8FBE9E-4C8B-2407-A44E-86C9B3B645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1C4D28-B16F-CE89-43D4-FE5FA92FBE0A}"/>
              </a:ext>
            </a:extLst>
          </p:cNvPr>
          <p:cNvSpPr>
            <a:spLocks noGrp="1"/>
          </p:cNvSpPr>
          <p:nvPr>
            <p:ph type="body" idx="1"/>
          </p:nvPr>
        </p:nvSpPr>
        <p:spPr/>
        <p:txBody>
          <a:bodyPr/>
          <a:lstStyle/>
          <a:p>
            <a:r>
              <a:rPr lang="nl-NL" dirty="0"/>
              <a:t>Kijk samen met de kinderen/leerlingen of er op deze dia antwoorden staan die zijn uit zichzelf niet gaven. </a:t>
            </a: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2147DBE6-E4BF-5879-7488-6706DE536305}"/>
              </a:ext>
            </a:extLst>
          </p:cNvPr>
          <p:cNvSpPr>
            <a:spLocks noGrp="1"/>
          </p:cNvSpPr>
          <p:nvPr>
            <p:ph type="sldNum" sz="quarter" idx="5"/>
          </p:nvPr>
        </p:nvSpPr>
        <p:spPr/>
        <p:txBody>
          <a:bodyPr/>
          <a:lstStyle/>
          <a:p>
            <a:fld id="{F9C02B32-37F4-414E-ABA7-8EABF595D5C1}" type="slidenum">
              <a:rPr lang="nl-NL" smtClean="0"/>
              <a:t>15</a:t>
            </a:fld>
            <a:endParaRPr lang="nl-NL"/>
          </a:p>
        </p:txBody>
      </p:sp>
    </p:spTree>
    <p:extLst>
      <p:ext uri="{BB962C8B-B14F-4D97-AF65-F5344CB8AC3E}">
        <p14:creationId xmlns:p14="http://schemas.microsoft.com/office/powerpoint/2010/main" val="104631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A56F0-761D-6BE0-1C48-6641076669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EA4C03-1B62-8BDF-E21B-EFD7D66BD1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482598-265C-C688-98E1-6B0B442FDCD9}"/>
              </a:ext>
            </a:extLst>
          </p:cNvPr>
          <p:cNvSpPr>
            <a:spLocks noGrp="1"/>
          </p:cNvSpPr>
          <p:nvPr>
            <p:ph type="body" idx="1"/>
          </p:nvPr>
        </p:nvSpPr>
        <p:spPr/>
        <p:txBody>
          <a:bodyPr/>
          <a:lstStyle/>
          <a:p>
            <a:r>
              <a:rPr lang="nl-NL" dirty="0"/>
              <a:t>Kijk samen met de kinderen/leerlingen of er op deze dia antwoorden staan die zijn uit zichzelf niet gaven. </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3DFC6912-49EC-8640-29BB-3A42F69E52B4}"/>
              </a:ext>
            </a:extLst>
          </p:cNvPr>
          <p:cNvSpPr>
            <a:spLocks noGrp="1"/>
          </p:cNvSpPr>
          <p:nvPr>
            <p:ph type="sldNum" sz="quarter" idx="5"/>
          </p:nvPr>
        </p:nvSpPr>
        <p:spPr/>
        <p:txBody>
          <a:bodyPr/>
          <a:lstStyle/>
          <a:p>
            <a:fld id="{F9C02B32-37F4-414E-ABA7-8EABF595D5C1}" type="slidenum">
              <a:rPr lang="nl-NL" smtClean="0"/>
              <a:t>16</a:t>
            </a:fld>
            <a:endParaRPr lang="nl-NL"/>
          </a:p>
        </p:txBody>
      </p:sp>
    </p:spTree>
    <p:extLst>
      <p:ext uri="{BB962C8B-B14F-4D97-AF65-F5344CB8AC3E}">
        <p14:creationId xmlns:p14="http://schemas.microsoft.com/office/powerpoint/2010/main" val="57758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325D-01FD-5986-7027-F75EAE1E1C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6C4513-E72D-977C-B1B0-1A8200032B7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C08B57-43EC-6A08-A81B-11C246A774D7}"/>
              </a:ext>
            </a:extLst>
          </p:cNvPr>
          <p:cNvSpPr>
            <a:spLocks noGrp="1"/>
          </p:cNvSpPr>
          <p:nvPr>
            <p:ph type="body" idx="1"/>
          </p:nvPr>
        </p:nvSpPr>
        <p:spPr/>
        <p:txBody>
          <a:bodyPr/>
          <a:lstStyle/>
          <a:p>
            <a:r>
              <a:rPr lang="nl-NL" dirty="0"/>
              <a:t>Zichtbaarheid, het gevaar van niet zichtbaar zijn, hoe dat er in het verkeer uitziet en wat je kan doen om zichtbaarder te zijn, is samengevat is 1 filmpje van de ANWB. Als er tijd is, kun je dit filmpje, dat 4 minuten duurt, tonen. </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90C4C05F-6DA4-5138-DE18-C726D672D855}"/>
              </a:ext>
            </a:extLst>
          </p:cNvPr>
          <p:cNvSpPr>
            <a:spLocks noGrp="1"/>
          </p:cNvSpPr>
          <p:nvPr>
            <p:ph type="sldNum" sz="quarter" idx="5"/>
          </p:nvPr>
        </p:nvSpPr>
        <p:spPr/>
        <p:txBody>
          <a:bodyPr/>
          <a:lstStyle/>
          <a:p>
            <a:fld id="{F9C02B32-37F4-414E-ABA7-8EABF595D5C1}" type="slidenum">
              <a:rPr lang="nl-NL" smtClean="0"/>
              <a:t>17</a:t>
            </a:fld>
            <a:endParaRPr lang="nl-NL"/>
          </a:p>
        </p:txBody>
      </p:sp>
    </p:spTree>
    <p:extLst>
      <p:ext uri="{BB962C8B-B14F-4D97-AF65-F5344CB8AC3E}">
        <p14:creationId xmlns:p14="http://schemas.microsoft.com/office/powerpoint/2010/main" val="132268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630B-075E-9BA5-E259-337CA67EFE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5B9757-76E7-5568-75F1-4F4968C099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8FF1AE-2EF6-978D-1004-205D6C5E6CDB}"/>
              </a:ext>
            </a:extLst>
          </p:cNvPr>
          <p:cNvSpPr>
            <a:spLocks noGrp="1"/>
          </p:cNvSpPr>
          <p:nvPr>
            <p:ph type="body" idx="1"/>
          </p:nvPr>
        </p:nvSpPr>
        <p:spPr/>
        <p:txBody>
          <a:bodyPr/>
          <a:lstStyle/>
          <a:p>
            <a:r>
              <a:rPr lang="nl-NL" dirty="0"/>
              <a:t>Tot slot nog enkele tips: </a:t>
            </a:r>
          </a:p>
          <a:p>
            <a:pPr marL="171450" indent="-171450">
              <a:buFont typeface="Arial" panose="020B0604020202020204" pitchFamily="34" charset="0"/>
              <a:buChar char="•"/>
            </a:pPr>
            <a:r>
              <a:rPr lang="nl-NL" dirty="0"/>
              <a:t>Blijf niet fietsen zonder licht, laat het snel maken of koop nieuwe lampjes.</a:t>
            </a:r>
          </a:p>
          <a:p>
            <a:pPr marL="171450" indent="-171450">
              <a:buFont typeface="Arial" panose="020B0604020202020204" pitchFamily="34" charset="0"/>
              <a:buChar char="•"/>
            </a:pPr>
            <a:r>
              <a:rPr lang="nl-NL" dirty="0"/>
              <a:t>Wacht niet tot het aandoen van je lichten totdat het heel donker is, het gaat erom dat anderen je kunnen zien, en dan is het slim om je licht vaker aan te doen.</a:t>
            </a:r>
          </a:p>
          <a:p>
            <a:pPr marL="171450" indent="-171450">
              <a:buFont typeface="Arial" panose="020B0604020202020204" pitchFamily="34" charset="0"/>
              <a:buChar char="•"/>
            </a:pPr>
            <a:r>
              <a:rPr lang="nl-NL" dirty="0"/>
              <a:t>Haast in het verkeer is altijd slecht. Een automobilist met haast ziet jou misschien over het hoofd. En jij ziet misschien wel een auto over het hoofd als je plots een weg oversteekt of door rood rijdt omdat je haast hebt. Neem de tijd, ga eerder weg.</a:t>
            </a:r>
          </a:p>
          <a:p>
            <a:pPr marL="171450" indent="-171450">
              <a:buFont typeface="Arial" panose="020B0604020202020204" pitchFamily="34" charset="0"/>
              <a:buChar char="•"/>
            </a:pPr>
            <a:r>
              <a:rPr lang="nl-NL" dirty="0"/>
              <a:t>Inkoppertje: een donkere jas en een donkere rugzak helpen niet als het gaat om zichtbaarheid. Probeer eens een fellere kleur of combineer je kleding en rugzak met reflectiemateriaal.</a:t>
            </a:r>
          </a:p>
          <a:p>
            <a:endParaRPr lang="nl-NL" dirty="0"/>
          </a:p>
          <a:p>
            <a:r>
              <a:rPr lang="nl-NL" dirty="0"/>
              <a:t>Los van veiligheid is het ook gewoon zonde van het geld als je een bekeuring krijgt omdat je geen fietsverlichting aan hebt: 70 euro boete.</a:t>
            </a:r>
          </a:p>
          <a:p>
            <a:pPr eaLnBrk="1" hangingPunct="1">
              <a:defRPr/>
            </a:pPr>
            <a:endParaRPr lang="nl-NL" altLang="nl-NL" b="1" dirty="0"/>
          </a:p>
          <a:p>
            <a:pPr eaLnBrk="1" hangingPunct="1">
              <a:defRPr/>
            </a:pPr>
            <a:endParaRPr lang="nl-NL" altLang="nl-NL" dirty="0"/>
          </a:p>
          <a:p>
            <a:pPr eaLnBrk="1" hangingPunct="1">
              <a:defRPr/>
            </a:pPr>
            <a:r>
              <a:rPr lang="nl-NL" altLang="nl-NL" dirty="0"/>
              <a:t> </a:t>
            </a:r>
          </a:p>
          <a:p>
            <a:endParaRPr lang="nl-NL" dirty="0"/>
          </a:p>
        </p:txBody>
      </p:sp>
      <p:sp>
        <p:nvSpPr>
          <p:cNvPr id="4" name="Tijdelijke aanduiding voor dianummer 3">
            <a:extLst>
              <a:ext uri="{FF2B5EF4-FFF2-40B4-BE49-F238E27FC236}">
                <a16:creationId xmlns:a16="http://schemas.microsoft.com/office/drawing/2014/main" id="{F74063AE-B639-8C66-7720-3C3EFA9B024E}"/>
              </a:ext>
            </a:extLst>
          </p:cNvPr>
          <p:cNvSpPr>
            <a:spLocks noGrp="1"/>
          </p:cNvSpPr>
          <p:nvPr>
            <p:ph type="sldNum" sz="quarter" idx="5"/>
          </p:nvPr>
        </p:nvSpPr>
        <p:spPr/>
        <p:txBody>
          <a:bodyPr/>
          <a:lstStyle/>
          <a:p>
            <a:fld id="{F9C02B32-37F4-414E-ABA7-8EABF595D5C1}" type="slidenum">
              <a:rPr lang="nl-NL" smtClean="0"/>
              <a:t>18</a:t>
            </a:fld>
            <a:endParaRPr lang="nl-NL"/>
          </a:p>
        </p:txBody>
      </p:sp>
    </p:spTree>
    <p:extLst>
      <p:ext uri="{BB962C8B-B14F-4D97-AF65-F5344CB8AC3E}">
        <p14:creationId xmlns:p14="http://schemas.microsoft.com/office/powerpoint/2010/main" val="962287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provincie Noord-Brabant biedt deze lesbrief gratis aan aan alle basis- en voortgezet onderwijsscholen vanuit de onderwijsprogramma’s Brabants </a:t>
            </a:r>
            <a:r>
              <a:rPr lang="nl-NL" dirty="0" err="1"/>
              <a:t>VerkeersveiligheidsLabel</a:t>
            </a:r>
            <a:r>
              <a:rPr lang="nl-NL" dirty="0"/>
              <a:t> (BVL - basisonderwijs) en TotallyTraffic (TT voortgezet onderwijs).</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19</a:t>
            </a:fld>
            <a:endParaRPr lang="nl-NL"/>
          </a:p>
        </p:txBody>
      </p:sp>
    </p:spTree>
    <p:extLst>
      <p:ext uri="{BB962C8B-B14F-4D97-AF65-F5344CB8AC3E}">
        <p14:creationId xmlns:p14="http://schemas.microsoft.com/office/powerpoint/2010/main" val="200016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Voordat we dieper op zichtbaarheid in het verkeer ingaan, staan we eerst eens stil bij jullie ervaringen. Heb jij ooit in het verkeer een ongeluk gehad waarvan slechte zichtbaarheid de oorzaak van? Of ken je in jouw familie of vriendenkring een voorbeeld hiervan? Wat gebeurde er precies? Gebeurde het overdag, was het schemerig of donker? Wat ging er mis met het zichtbaar zijn?</a:t>
            </a:r>
          </a:p>
          <a:p>
            <a:endParaRPr lang="nl-NL" dirty="0"/>
          </a:p>
          <a:p>
            <a:r>
              <a:rPr lang="nl-NL" dirty="0"/>
              <a:t>Doel van deze introductie is dat de leerlingen meteen in het onderwerp zitten. Leg nog niks uit, maar laat 1 of enkele leerlingen aan het woord. Komt er vanuit de leerlingen geen enkel voorbeeld, probeer dan zelf een voorbeeld aan te halen: overdag dodehoek; iemand die een andere verkeersdeelnemer over het hoofd zag omdat…;in het donker omdat de verlichting niet in orde was; erg donkere kleren aan; beslagen ramen auto waardoor die niks zag etc.</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2</a:t>
            </a:fld>
            <a:endParaRPr lang="nl-NL"/>
          </a:p>
        </p:txBody>
      </p:sp>
    </p:spTree>
    <p:extLst>
      <p:ext uri="{BB962C8B-B14F-4D97-AF65-F5344CB8AC3E}">
        <p14:creationId xmlns:p14="http://schemas.microsoft.com/office/powerpoint/2010/main" val="103321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verhalen van de leerlingen (of van jezelf) speelde zichtbaarheid dus een belangrijke rol als oorzaak van het ongeluk. Maar wat betekent het woord zichtbaarheid nu eigenlijk als je het over het verkeer hebt?</a:t>
            </a:r>
          </a:p>
          <a:p>
            <a:r>
              <a:rPr lang="nl-NL" dirty="0"/>
              <a:t>Betekenis zichtbaarheid: het kunnen zien van iets/dat iets gezien kan worden.</a:t>
            </a:r>
          </a:p>
          <a:p>
            <a:endParaRPr lang="nl-NL" dirty="0"/>
          </a:p>
          <a:p>
            <a:r>
              <a:rPr lang="nl-NL" dirty="0"/>
              <a:t>Waaraan denken jullie bij het woord zichtbaarheid IN HET VERKEER?</a:t>
            </a:r>
          </a:p>
          <a:p>
            <a:r>
              <a:rPr lang="nl-NL" dirty="0"/>
              <a:t>Laat de leerlingen meerdere dingen noemen en vraag zo nodig een beetje door. Schrijf de antwoorden als kernwoorden op het bord op. </a:t>
            </a:r>
          </a:p>
          <a:p>
            <a:endParaRPr lang="nl-NL" dirty="0"/>
          </a:p>
          <a:p>
            <a:r>
              <a:rPr lang="nl-NL" dirty="0"/>
              <a:t>Op de volgende dia een overzicht van voorbeelden waaraan je bij ‘zichtbaarheid in het verkeer’ kan denken.</a:t>
            </a:r>
          </a:p>
          <a:p>
            <a:pPr>
              <a:defRPr/>
            </a:pPr>
            <a:endParaRPr lang="nl-NL" dirty="0"/>
          </a:p>
          <a:p>
            <a:pPr>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3</a:t>
            </a:fld>
            <a:endParaRPr lang="nl-NL"/>
          </a:p>
        </p:txBody>
      </p:sp>
    </p:spTree>
    <p:extLst>
      <p:ext uri="{BB962C8B-B14F-4D97-AF65-F5344CB8AC3E}">
        <p14:creationId xmlns:p14="http://schemas.microsoft.com/office/powerpoint/2010/main" val="371333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Zichtbaarheid in het verkeer, waar kan je daarbij aan denken?</a:t>
            </a:r>
          </a:p>
          <a:p>
            <a:endParaRPr lang="nl-NL" dirty="0"/>
          </a:p>
          <a:p>
            <a:r>
              <a:rPr lang="nl-NL" dirty="0"/>
              <a:t>Overdag</a:t>
            </a:r>
          </a:p>
          <a:p>
            <a:pPr marL="171450" indent="-171450">
              <a:buFont typeface="Arial" panose="020B0604020202020204" pitchFamily="34" charset="0"/>
              <a:buChar char="•"/>
            </a:pPr>
            <a:r>
              <a:rPr lang="nl-NL" dirty="0"/>
              <a:t>De dodehoek van vrachtwagens, bestelbusjes en andere grote (landbouw) voertuigen.</a:t>
            </a:r>
          </a:p>
          <a:p>
            <a:pPr marL="171450" indent="-171450">
              <a:buFont typeface="Arial" panose="020B0604020202020204" pitchFamily="34" charset="0"/>
              <a:buChar char="•"/>
            </a:pPr>
            <a:r>
              <a:rPr lang="nl-NL" dirty="0"/>
              <a:t>Spoorwegovergangen waar je als fietser niet altijd goed zichtbaar bent voor de trein, of pas heel laat zichtbaar bent.</a:t>
            </a:r>
          </a:p>
          <a:p>
            <a:pPr marL="171450" indent="-171450">
              <a:buFont typeface="Arial" panose="020B0604020202020204" pitchFamily="34" charset="0"/>
              <a:buChar char="•"/>
            </a:pPr>
            <a:r>
              <a:rPr lang="nl-NL" dirty="0"/>
              <a:t>Mist</a:t>
            </a:r>
          </a:p>
          <a:p>
            <a:endParaRPr lang="nl-NL" dirty="0"/>
          </a:p>
          <a:p>
            <a:r>
              <a:rPr lang="nl-NL" dirty="0"/>
              <a:t>In schemer en donker</a:t>
            </a:r>
          </a:p>
          <a:p>
            <a:pPr marL="171450" indent="-171450">
              <a:buFont typeface="Arial" panose="020B0604020202020204" pitchFamily="34" charset="0"/>
              <a:buChar char="•"/>
            </a:pPr>
            <a:r>
              <a:rPr lang="nl-NL" dirty="0"/>
              <a:t>Automobilisten die weinig zien door beslagen ramen.</a:t>
            </a:r>
          </a:p>
          <a:p>
            <a:pPr marL="171450" indent="-171450">
              <a:buFont typeface="Arial" panose="020B0604020202020204" pitchFamily="34" charset="0"/>
              <a:buChar char="•"/>
            </a:pPr>
            <a:r>
              <a:rPr lang="nl-NL" dirty="0"/>
              <a:t>De zichtbaarheid van een fietser door reflecterende of felle of lichtgekleurde kleding.</a:t>
            </a:r>
          </a:p>
          <a:p>
            <a:pPr marL="171450" indent="-171450">
              <a:buFont typeface="Arial" panose="020B0604020202020204" pitchFamily="34" charset="0"/>
              <a:buChar char="•"/>
            </a:pPr>
            <a:r>
              <a:rPr lang="nl-NL" dirty="0"/>
              <a:t>Fietsverlichting.</a:t>
            </a:r>
          </a:p>
          <a:p>
            <a:pPr eaLnBrk="1" hangingPunct="1">
              <a:defRPr/>
            </a:pPr>
            <a:endParaRPr lang="nl-NL" altLang="nl-NL" dirty="0">
              <a:ea typeface="MS PGothic"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4</a:t>
            </a:fld>
            <a:endParaRPr lang="nl-NL"/>
          </a:p>
        </p:txBody>
      </p:sp>
    </p:spTree>
    <p:extLst>
      <p:ext uri="{BB962C8B-B14F-4D97-AF65-F5344CB8AC3E}">
        <p14:creationId xmlns:p14="http://schemas.microsoft.com/office/powerpoint/2010/main" val="402024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juist NU aandacht voor zichtbaarheid in het verkeer?</a:t>
            </a:r>
          </a:p>
          <a:p>
            <a:endParaRPr lang="nl-NL" dirty="0"/>
          </a:p>
          <a:p>
            <a:r>
              <a:rPr lang="nl-NL" dirty="0"/>
              <a:t>In ochtendspits is het nog donker. Dan zien automobilisten jou op de fiets minder goed. En als je te voet bent en wilt oversteken met donkere kleren aan, zien de automobilisten jou ook niet goed. Dan is de kans op een ongeluk als gevolg van slechte zichtbaarheid dus groter.</a:t>
            </a:r>
          </a:p>
          <a:p>
            <a:endParaRPr lang="nl-NL" dirty="0"/>
          </a:p>
          <a:p>
            <a:r>
              <a:rPr lang="nl-NL" dirty="0"/>
              <a:t>Zichtbaarheid geldt voor alle jaargetijden, voor alle verkeersdeelnemers. Als je beter (uit)kijkt, als je zorgt dat je wordt gezien en als je opvalt in het verkeer, is de kans op een ongeluk een stuk kleiner. Denk aan de dodehoek van een vrachtwagen waar je niet in moet komen met de fiets of als voetganger. Of het niet tussen tussen geparkeerde auto’s willen oversteken, omdat de bestuurders je dan niet, of veel te laat, zien.</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5</a:t>
            </a:fld>
            <a:endParaRPr lang="nl-NL"/>
          </a:p>
        </p:txBody>
      </p:sp>
    </p:spTree>
    <p:extLst>
      <p:ext uri="{BB962C8B-B14F-4D97-AF65-F5344CB8AC3E}">
        <p14:creationId xmlns:p14="http://schemas.microsoft.com/office/powerpoint/2010/main" val="12795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kinderen in de bovenbouw van het basisonderwijs en leerlingen in het hele voortgezet onderwijs maken gebruik van de fiets: als ze naar school gaan en voor privédoeleinden. We fietsen in Nederland dus heel wat af. Helaas gebeuren daar ook heel veel ongelukken bij. Maar liefst 1 op de 3 verkeersdoden is een fietser en van die fietsers rijdt het slachtoffer steeds vaker op een e-bike/</a:t>
            </a:r>
            <a:r>
              <a:rPr lang="nl-NL" dirty="0" err="1"/>
              <a:t>fatbike</a:t>
            </a:r>
            <a:r>
              <a:rPr lang="nl-NL" dirty="0"/>
              <a:t>.</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6</a:t>
            </a:fld>
            <a:endParaRPr lang="nl-NL"/>
          </a:p>
        </p:txBody>
      </p:sp>
    </p:spTree>
    <p:extLst>
      <p:ext uri="{BB962C8B-B14F-4D97-AF65-F5344CB8AC3E}">
        <p14:creationId xmlns:p14="http://schemas.microsoft.com/office/powerpoint/2010/main" val="50211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cijfers gelden voor Noord-Brabant, laatste cijfers die bekend in september 2024 bekend zijn, zijn van 2021. Het grootste aandeel van de slachtoffers bij een ongeval is fietser, maar liefst 67%. Ter vergelijking: 12% zat in de auto en 10% reed op de scooter. </a:t>
            </a:r>
          </a:p>
          <a:p>
            <a:pPr>
              <a:defRPr/>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7</a:t>
            </a:fld>
            <a:endParaRPr lang="nl-NL"/>
          </a:p>
        </p:txBody>
      </p:sp>
    </p:spTree>
    <p:extLst>
      <p:ext uri="{BB962C8B-B14F-4D97-AF65-F5344CB8AC3E}">
        <p14:creationId xmlns:p14="http://schemas.microsoft.com/office/powerpoint/2010/main" val="274957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Op de 3 doden in het verkeer is fietser. De situatie is nog ernstiger al we kijken naar het aantal zwaargewonden onder fietsers: 2 op de 3 zwaargewonden is een fietser. </a:t>
            </a:r>
          </a:p>
          <a:p>
            <a:r>
              <a:rPr lang="nl-NL" dirty="0"/>
              <a:t>Een ernstig verkeersgewonde is een slachtoffer met ernstig letsel, dat als gevolg van een verkeersongeval is opgenomen in het ziekenhuis en niet binnen dertig dagen is overleden.</a:t>
            </a:r>
          </a:p>
          <a:p>
            <a:endParaRPr lang="nl-NL" dirty="0"/>
          </a:p>
          <a:p>
            <a:r>
              <a:rPr lang="nl-NL" dirty="0"/>
              <a:t>Opmerkelijk is het hoge aantal eenzijdige ongevallen. Dat zijn ongelukken in je eentje. Denk aan een botsing met een paaltje of een valpartij doordat je tegen een stoeprand fietst. 60% Van de verkeersslachtoffers onder fietsers raakt ernstig gewond na een eenzijdig ongeluk.</a:t>
            </a:r>
          </a:p>
          <a:p>
            <a:endParaRPr lang="nl-NL" dirty="0"/>
          </a:p>
          <a:p>
            <a:r>
              <a:rPr lang="nl-NL" dirty="0"/>
              <a:t>Ouderen fietsen meer, en als ze vallen, raken ze sneller gewond. Ze zijn kwetsbaarder, dus ze belanden eerder in het ziekenhuis dan jongere fietsers.</a:t>
            </a:r>
          </a:p>
          <a:p>
            <a:endParaRPr lang="nl-NL" dirty="0"/>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8</a:t>
            </a:fld>
            <a:endParaRPr lang="nl-NL"/>
          </a:p>
        </p:txBody>
      </p:sp>
    </p:spTree>
    <p:extLst>
      <p:ext uri="{BB962C8B-B14F-4D97-AF65-F5344CB8AC3E}">
        <p14:creationId xmlns:p14="http://schemas.microsoft.com/office/powerpoint/2010/main" val="3872422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Sinds de opkomst van de smartphone is er een hele nieuwe categorie verkeersongevallen bijgekomen. Bijna iedereen tussen 12 en 18 jaar heeft een smartphone met internetbundel: 77% van hen zegt de smartphone ook wel eens tijdens het fietsen te gebruiken. Bij 1 op de 5 fietsongevallen waarbij een jongere is betrokken, speelt smartphonegebruik een rol. En dat is ook niet zo vreemd: je ziet vaker iets over het hoofd, je fietst langzamer en je gaat meer slingeren.</a:t>
            </a:r>
          </a:p>
          <a:p>
            <a:endParaRPr lang="nl-NL" dirty="0"/>
          </a:p>
          <a:p>
            <a:r>
              <a:rPr lang="nl-NL" dirty="0"/>
              <a:t>Naast afleiding door de smartphone, worden er ook veel ongevallen veroorzaakt door het gebrek aan vaardigheden (op een snelle fiets/d-bike/</a:t>
            </a:r>
            <a:r>
              <a:rPr lang="nl-NL" dirty="0" err="1"/>
              <a:t>fatbike</a:t>
            </a:r>
            <a:r>
              <a:rPr lang="nl-NL" dirty="0"/>
              <a:t> aan het verkeer deelnemen is echt iets anders dan heel rustig de tijd hebben en nemen om op alles te letten), door rood licht rijden, door haast en dus niet opletten, door het rijden onder invloed (20% van alle fietsongevallen heeft te maken met alcoholgebruik) en door slechte zichtbaarheid van de fiets/geen goede fietsverlichting.</a:t>
            </a:r>
          </a:p>
          <a:p>
            <a:endParaRPr lang="nl-NL" dirty="0"/>
          </a:p>
          <a:p>
            <a:r>
              <a:rPr lang="nl-NL" dirty="0"/>
              <a:t>En natuurlijk ligt het krijgen van een ongeluk op de fiets niet altijd aan gedrag. Soms vallen fietsers omdat het fietspad slecht onderhouden is (boomwortels die door het wegdek naar boven komen.</a:t>
            </a:r>
          </a:p>
        </p:txBody>
      </p:sp>
      <p:sp>
        <p:nvSpPr>
          <p:cNvPr id="4" name="Tijdelijke aanduiding voor dianummer 3"/>
          <p:cNvSpPr>
            <a:spLocks noGrp="1"/>
          </p:cNvSpPr>
          <p:nvPr>
            <p:ph type="sldNum" sz="quarter" idx="5"/>
          </p:nvPr>
        </p:nvSpPr>
        <p:spPr/>
        <p:txBody>
          <a:bodyPr/>
          <a:lstStyle/>
          <a:p>
            <a:fld id="{F9C02B32-37F4-414E-ABA7-8EABF595D5C1}" type="slidenum">
              <a:rPr lang="nl-NL" smtClean="0"/>
              <a:t>9</a:t>
            </a:fld>
            <a:endParaRPr lang="nl-NL"/>
          </a:p>
        </p:txBody>
      </p:sp>
    </p:spTree>
    <p:extLst>
      <p:ext uri="{BB962C8B-B14F-4D97-AF65-F5344CB8AC3E}">
        <p14:creationId xmlns:p14="http://schemas.microsoft.com/office/powerpoint/2010/main" val="183730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2C73E-A3AF-967F-620D-27A54FF57EE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5CADD6-6CAD-B878-971D-D0C198615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D6AEE1D-29F4-7EAB-60DA-81CE5BE6BD5D}"/>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5" name="Tijdelijke aanduiding voor voettekst 4">
            <a:extLst>
              <a:ext uri="{FF2B5EF4-FFF2-40B4-BE49-F238E27FC236}">
                <a16:creationId xmlns:a16="http://schemas.microsoft.com/office/drawing/2014/main" id="{38503B77-A83D-D83E-48BD-CCADFE0EB5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FE127B-F755-8AD2-59BD-496F85712122}"/>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260636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9581B-9C72-3355-A7F6-8B76A05E3B8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30E57E5-7B76-629D-99BA-E8EA106E4F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E855E3-29AD-426E-B415-9C349EA16650}"/>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5" name="Tijdelijke aanduiding voor voettekst 4">
            <a:extLst>
              <a:ext uri="{FF2B5EF4-FFF2-40B4-BE49-F238E27FC236}">
                <a16:creationId xmlns:a16="http://schemas.microsoft.com/office/drawing/2014/main" id="{F0D92D86-49CF-4F67-24D0-846E6B5699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C08C38-EB29-959F-C0B9-3310A8101A23}"/>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46679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D911605-4BBF-5327-B92F-DF5F96DDB8E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9F08F58-93C7-69A1-F351-28AE22DEBC9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8B6133-92DD-4548-2E90-67BD180FEB58}"/>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5" name="Tijdelijke aanduiding voor voettekst 4">
            <a:extLst>
              <a:ext uri="{FF2B5EF4-FFF2-40B4-BE49-F238E27FC236}">
                <a16:creationId xmlns:a16="http://schemas.microsoft.com/office/drawing/2014/main" id="{79802336-17C7-075F-FE37-3CDE607DE8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B6E461-D855-E94A-8BA4-EBD3256625FD}"/>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54678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A53BE4-5AE2-E503-2E69-F808441303F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DCE30D-B77B-2F29-0106-4CAB6627FE2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3495BF-520D-2E70-98AC-028C32B04D5B}"/>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5" name="Tijdelijke aanduiding voor voettekst 4">
            <a:extLst>
              <a:ext uri="{FF2B5EF4-FFF2-40B4-BE49-F238E27FC236}">
                <a16:creationId xmlns:a16="http://schemas.microsoft.com/office/drawing/2014/main" id="{2DD9B7CF-108C-8AA7-EB46-18E2B0B0F6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2D45A07-732F-E0E6-383F-5BC33C8C64C7}"/>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81920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D8C88-2943-7871-BE1A-0A104CF401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CD6E8A4-71EA-8E1B-6349-1A3283AF3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E536CAC-B50C-4029-DA13-462AD16FA26A}"/>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5" name="Tijdelijke aanduiding voor voettekst 4">
            <a:extLst>
              <a:ext uri="{FF2B5EF4-FFF2-40B4-BE49-F238E27FC236}">
                <a16:creationId xmlns:a16="http://schemas.microsoft.com/office/drawing/2014/main" id="{FF79A55E-120F-48CA-88AD-F2BDD83BAE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81ECCA-C0E3-526D-D582-4CB7D7EA9AF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74224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C9F6E-1CC2-2ECC-0AC0-519FAEDC7E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E5D896D-4081-E72A-1CD3-5B5B2745E76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36EF7A-DA63-D7FF-0AD3-CE476B20699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557C7D9-9C83-F94B-D64C-BDF6E8524D5C}"/>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6" name="Tijdelijke aanduiding voor voettekst 5">
            <a:extLst>
              <a:ext uri="{FF2B5EF4-FFF2-40B4-BE49-F238E27FC236}">
                <a16:creationId xmlns:a16="http://schemas.microsoft.com/office/drawing/2014/main" id="{DD8DDDFE-65E9-89C3-ABAE-812785326D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79E561-5442-3ACE-D5CB-81EEEC7CF6F9}"/>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13449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270E8-7F4C-C10B-5564-559E016B7AB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4915913-4CE4-E1AF-D0D4-635A905D6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27A4E81-4D63-985C-6718-109F6D5DD8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637436-425B-3C41-39B5-5767DD9FE4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371C57C-504F-CDEB-494B-DE806CBB81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DA75515-EE40-3E95-E5F1-B7255CB3E283}"/>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8" name="Tijdelijke aanduiding voor voettekst 7">
            <a:extLst>
              <a:ext uri="{FF2B5EF4-FFF2-40B4-BE49-F238E27FC236}">
                <a16:creationId xmlns:a16="http://schemas.microsoft.com/office/drawing/2014/main" id="{482B6550-8EA3-1C66-9056-2FEB8E29DE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4638A42-200E-98FB-AA8B-18C5FB37B841}"/>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208520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E029C-D2E8-4FE8-3DD8-DEF234315E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8DDEC53-8013-3070-36D1-467CD9CF5345}"/>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4" name="Tijdelijke aanduiding voor voettekst 3">
            <a:extLst>
              <a:ext uri="{FF2B5EF4-FFF2-40B4-BE49-F238E27FC236}">
                <a16:creationId xmlns:a16="http://schemas.microsoft.com/office/drawing/2014/main" id="{BB284ABE-150C-B21D-326A-377141E6F0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2EB7DB3-C67B-30B2-63AF-00D859E430BB}"/>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34190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CE7E6AD-A9B1-A408-205C-02A96EBAABE9}"/>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3" name="Tijdelijke aanduiding voor voettekst 2">
            <a:extLst>
              <a:ext uri="{FF2B5EF4-FFF2-40B4-BE49-F238E27FC236}">
                <a16:creationId xmlns:a16="http://schemas.microsoft.com/office/drawing/2014/main" id="{65945CA6-0A09-3691-9929-319F1C8637C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A394B40-4675-EA14-5E8C-6F4A648DA3D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360025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9E829-7350-73F0-7B5B-4C52D1975D3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563B161-E318-6F97-0430-6C62AB907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D6C3E7-A6D3-AAA9-C079-FEAA91F76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3DF6C5-EFCC-B3FA-A8A6-58EAB3DB8705}"/>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6" name="Tijdelijke aanduiding voor voettekst 5">
            <a:extLst>
              <a:ext uri="{FF2B5EF4-FFF2-40B4-BE49-F238E27FC236}">
                <a16:creationId xmlns:a16="http://schemas.microsoft.com/office/drawing/2014/main" id="{C1AF4D2E-2E14-4B1B-2FAB-752935CE26D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CC5C037-1670-9A2E-2470-41E2AC592DAF}"/>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1018190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A886-A9D3-440E-68F1-44ED3453EA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D3767FB-126C-9E53-02AA-6B17B47A1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DAFDB8C-1F6A-EB17-47E7-F23D371EE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802688-153B-45A6-880C-CF889A3EEC82}"/>
              </a:ext>
            </a:extLst>
          </p:cNvPr>
          <p:cNvSpPr>
            <a:spLocks noGrp="1"/>
          </p:cNvSpPr>
          <p:nvPr>
            <p:ph type="dt" sz="half" idx="10"/>
          </p:nvPr>
        </p:nvSpPr>
        <p:spPr/>
        <p:txBody>
          <a:bodyPr/>
          <a:lstStyle/>
          <a:p>
            <a:fld id="{6B8006B5-F28C-A442-BB2C-980F6B8EDD0C}" type="datetimeFigureOut">
              <a:rPr lang="nl-NL" smtClean="0"/>
              <a:t>02-10-2024</a:t>
            </a:fld>
            <a:endParaRPr lang="nl-NL"/>
          </a:p>
        </p:txBody>
      </p:sp>
      <p:sp>
        <p:nvSpPr>
          <p:cNvPr id="6" name="Tijdelijke aanduiding voor voettekst 5">
            <a:extLst>
              <a:ext uri="{FF2B5EF4-FFF2-40B4-BE49-F238E27FC236}">
                <a16:creationId xmlns:a16="http://schemas.microsoft.com/office/drawing/2014/main" id="{EED834E3-5CBD-F225-1861-9CA55C921F2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7A3FC7-350E-5C49-E5EB-E89C1EDADE60}"/>
              </a:ext>
            </a:extLst>
          </p:cNvPr>
          <p:cNvSpPr>
            <a:spLocks noGrp="1"/>
          </p:cNvSpPr>
          <p:nvPr>
            <p:ph type="sldNum" sz="quarter" idx="12"/>
          </p:nvPr>
        </p:nvSpPr>
        <p:spPr/>
        <p:txBody>
          <a:bodyPr/>
          <a:lstStyle/>
          <a:p>
            <a:fld id="{BEDC2381-3839-CC49-960E-59E53F592615}" type="slidenum">
              <a:rPr lang="nl-NL" smtClean="0"/>
              <a:t>‹nr.›</a:t>
            </a:fld>
            <a:endParaRPr lang="nl-NL"/>
          </a:p>
        </p:txBody>
      </p:sp>
    </p:spTree>
    <p:extLst>
      <p:ext uri="{BB962C8B-B14F-4D97-AF65-F5344CB8AC3E}">
        <p14:creationId xmlns:p14="http://schemas.microsoft.com/office/powerpoint/2010/main" val="86396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7180DA3-363D-A5F0-AB7C-2B18D37EE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45D5CC9-D87B-4747-936C-3612BFD6DB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11E90B-B492-E34A-EAFC-8B1619A7A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006B5-F28C-A442-BB2C-980F6B8EDD0C}" type="datetimeFigureOut">
              <a:rPr lang="nl-NL" smtClean="0"/>
              <a:t>02-10-2024</a:t>
            </a:fld>
            <a:endParaRPr lang="nl-NL"/>
          </a:p>
        </p:txBody>
      </p:sp>
      <p:sp>
        <p:nvSpPr>
          <p:cNvPr id="5" name="Tijdelijke aanduiding voor voettekst 4">
            <a:extLst>
              <a:ext uri="{FF2B5EF4-FFF2-40B4-BE49-F238E27FC236}">
                <a16:creationId xmlns:a16="http://schemas.microsoft.com/office/drawing/2014/main" id="{821C83FD-211B-9C21-5FC1-5D1682D54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32EDD94-C95E-D90C-9ED4-6833EF4E7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C2381-3839-CC49-960E-59E53F592615}" type="slidenum">
              <a:rPr lang="nl-NL" smtClean="0"/>
              <a:t>‹nr.›</a:t>
            </a:fld>
            <a:endParaRPr lang="nl-NL"/>
          </a:p>
        </p:txBody>
      </p:sp>
    </p:spTree>
    <p:extLst>
      <p:ext uri="{BB962C8B-B14F-4D97-AF65-F5344CB8AC3E}">
        <p14:creationId xmlns:p14="http://schemas.microsoft.com/office/powerpoint/2010/main" val="332077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hyperlink" Target="http://www.youtube.com/watch?v=H3UTCi5kMW4" TargetMode="External"/><Relationship Id="rId3" Type="http://schemas.openxmlformats.org/officeDocument/2006/relationships/image" Target="../media/image20.jpeg"/><Relationship Id="rId7" Type="http://schemas.openxmlformats.org/officeDocument/2006/relationships/hyperlink" Target="http://www.youtube.com/watch?v=ZRFc0ISoO2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hyperlink" Target="http://www.youtube.com/watch?v=Xyqa5zUGwP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youtu.be/Xyqa5zUGwP0"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C1C603F-7BCD-F400-602C-DDEAA47B5812}"/>
              </a:ext>
            </a:extLst>
          </p:cNvPr>
          <p:cNvPicPr>
            <a:picLocks noChangeAspect="1"/>
          </p:cNvPicPr>
          <p:nvPr/>
        </p:nvPicPr>
        <p:blipFill>
          <a:blip r:embed="rId3"/>
          <a:stretch>
            <a:fillRect/>
          </a:stretch>
        </p:blipFill>
        <p:spPr>
          <a:xfrm>
            <a:off x="1" y="-314490"/>
            <a:ext cx="12191999" cy="9325771"/>
          </a:xfrm>
          <a:prstGeom prst="rect">
            <a:avLst/>
          </a:prstGeom>
        </p:spPr>
      </p:pic>
      <p:pic>
        <p:nvPicPr>
          <p:cNvPr id="17" name="Afbeelding 16">
            <a:extLst>
              <a:ext uri="{FF2B5EF4-FFF2-40B4-BE49-F238E27FC236}">
                <a16:creationId xmlns:a16="http://schemas.microsoft.com/office/drawing/2014/main" id="{BD720235-E284-8880-F8D0-5686A7C9F23D}"/>
              </a:ext>
            </a:extLst>
          </p:cNvPr>
          <p:cNvPicPr>
            <a:picLocks noChangeAspect="1"/>
          </p:cNvPicPr>
          <p:nvPr/>
        </p:nvPicPr>
        <p:blipFill>
          <a:blip r:embed="rId4"/>
          <a:stretch>
            <a:fillRect/>
          </a:stretch>
        </p:blipFill>
        <p:spPr>
          <a:xfrm>
            <a:off x="-1929318" y="144966"/>
            <a:ext cx="16352941" cy="7172491"/>
          </a:xfrm>
          <a:prstGeom prst="rect">
            <a:avLst/>
          </a:prstGeom>
        </p:spPr>
      </p:pic>
      <p:pic>
        <p:nvPicPr>
          <p:cNvPr id="12" name="Afbeelding 11">
            <a:extLst>
              <a:ext uri="{FF2B5EF4-FFF2-40B4-BE49-F238E27FC236}">
                <a16:creationId xmlns:a16="http://schemas.microsoft.com/office/drawing/2014/main" id="{177EACA7-A699-1FDE-1BAA-450202B5762B}"/>
              </a:ext>
            </a:extLst>
          </p:cNvPr>
          <p:cNvPicPr>
            <a:picLocks noChangeAspect="1"/>
          </p:cNvPicPr>
          <p:nvPr/>
        </p:nvPicPr>
        <p:blipFill>
          <a:blip r:embed="rId5"/>
          <a:stretch>
            <a:fillRect/>
          </a:stretch>
        </p:blipFill>
        <p:spPr>
          <a:xfrm>
            <a:off x="1259713" y="2635801"/>
            <a:ext cx="1755484" cy="1203343"/>
          </a:xfrm>
          <a:prstGeom prst="rect">
            <a:avLst/>
          </a:prstGeom>
        </p:spPr>
      </p:pic>
      <p:sp>
        <p:nvSpPr>
          <p:cNvPr id="11" name="Tekstvak 10">
            <a:extLst>
              <a:ext uri="{FF2B5EF4-FFF2-40B4-BE49-F238E27FC236}">
                <a16:creationId xmlns:a16="http://schemas.microsoft.com/office/drawing/2014/main" id="{1BBE95D0-DF0D-3DE0-6E58-0B77A63CB5CA}"/>
              </a:ext>
            </a:extLst>
          </p:cNvPr>
          <p:cNvSpPr txBox="1"/>
          <p:nvPr/>
        </p:nvSpPr>
        <p:spPr>
          <a:xfrm>
            <a:off x="1373433" y="646481"/>
            <a:ext cx="8224377" cy="5170646"/>
          </a:xfrm>
          <a:prstGeom prst="rect">
            <a:avLst/>
          </a:prstGeom>
          <a:noFill/>
        </p:spPr>
        <p:txBody>
          <a:bodyPr wrap="square" rtlCol="0">
            <a:spAutoFit/>
          </a:bodyPr>
          <a:lstStyle/>
          <a:p>
            <a:endParaRPr lang="nl-NL" sz="6600" dirty="0">
              <a:solidFill>
                <a:schemeClr val="bg1"/>
              </a:solidFill>
              <a:latin typeface="Block Berthold" panose="02000506020000020004" pitchFamily="2" charset="0"/>
            </a:endParaRPr>
          </a:p>
          <a:p>
            <a:endParaRPr lang="nl-NL" sz="6600" dirty="0">
              <a:solidFill>
                <a:schemeClr val="bg1"/>
              </a:solidFill>
              <a:latin typeface="Block Berthold" panose="02000506020000020004" pitchFamily="2" charset="0"/>
            </a:endParaRPr>
          </a:p>
          <a:p>
            <a:r>
              <a:rPr lang="nl-NL" sz="6600" dirty="0">
                <a:solidFill>
                  <a:schemeClr val="bg1"/>
                </a:solidFill>
                <a:latin typeface="Block Berthold" panose="02000506020000020004" pitchFamily="2" charset="0"/>
              </a:rPr>
              <a:t>EEN les over zichtbaarheid </a:t>
            </a:r>
          </a:p>
          <a:p>
            <a:r>
              <a:rPr lang="nl-NL" sz="6600" dirty="0">
                <a:solidFill>
                  <a:schemeClr val="bg1"/>
                </a:solidFill>
                <a:latin typeface="Block Berthold" panose="02000506020000020004" pitchFamily="2" charset="0"/>
              </a:rPr>
              <a:t>i</a:t>
            </a:r>
            <a:r>
              <a:rPr lang="nl-NL" sz="6600">
                <a:solidFill>
                  <a:schemeClr val="bg1"/>
                </a:solidFill>
                <a:latin typeface="Block Berthold" panose="02000506020000020004" pitchFamily="2" charset="0"/>
              </a:rPr>
              <a:t>n </a:t>
            </a:r>
            <a:r>
              <a:rPr lang="nl-NL" sz="6600" dirty="0">
                <a:solidFill>
                  <a:schemeClr val="bg1"/>
                </a:solidFill>
                <a:latin typeface="Block Berthold" panose="02000506020000020004" pitchFamily="2" charset="0"/>
              </a:rPr>
              <a:t>het verkeer</a:t>
            </a:r>
          </a:p>
        </p:txBody>
      </p:sp>
      <p:grpSp>
        <p:nvGrpSpPr>
          <p:cNvPr id="5" name="Groep 4">
            <a:extLst>
              <a:ext uri="{FF2B5EF4-FFF2-40B4-BE49-F238E27FC236}">
                <a16:creationId xmlns:a16="http://schemas.microsoft.com/office/drawing/2014/main" id="{5A4D7CD8-CE49-B9B1-B246-EF33A3E06B02}"/>
              </a:ext>
            </a:extLst>
          </p:cNvPr>
          <p:cNvGrpSpPr/>
          <p:nvPr/>
        </p:nvGrpSpPr>
        <p:grpSpPr>
          <a:xfrm>
            <a:off x="8129239" y="-553145"/>
            <a:ext cx="4312479" cy="2652451"/>
            <a:chOff x="8129239" y="-467801"/>
            <a:chExt cx="4312479" cy="2652451"/>
          </a:xfrm>
        </p:grpSpPr>
        <p:sp>
          <p:nvSpPr>
            <p:cNvPr id="2" name="Afgeronde rechthoek 1">
              <a:extLst>
                <a:ext uri="{FF2B5EF4-FFF2-40B4-BE49-F238E27FC236}">
                  <a16:creationId xmlns:a16="http://schemas.microsoft.com/office/drawing/2014/main" id="{F5A4CF09-A3CD-D77B-5080-268E4709344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27C075DE-592B-C1CC-2283-55CECE0058BD}"/>
                </a:ext>
              </a:extLst>
            </p:cNvPr>
            <p:cNvPicPr>
              <a:picLocks noChangeAspect="1"/>
            </p:cNvPicPr>
            <p:nvPr/>
          </p:nvPicPr>
          <p:blipFill rotWithShape="1">
            <a:blip r:embed="rId6"/>
            <a:srcRect l="18739"/>
            <a:stretch/>
          </p:blipFill>
          <p:spPr>
            <a:xfrm>
              <a:off x="10961649" y="-467801"/>
              <a:ext cx="1480069" cy="2652451"/>
            </a:xfrm>
            <a:prstGeom prst="rect">
              <a:avLst/>
            </a:prstGeom>
          </p:spPr>
        </p:pic>
        <p:pic>
          <p:nvPicPr>
            <p:cNvPr id="4" name="Afbeelding 3">
              <a:extLst>
                <a:ext uri="{FF2B5EF4-FFF2-40B4-BE49-F238E27FC236}">
                  <a16:creationId xmlns:a16="http://schemas.microsoft.com/office/drawing/2014/main" id="{15FC5D18-0253-BBAC-E4C0-ACAA6BA869B0}"/>
                </a:ext>
              </a:extLst>
            </p:cNvPr>
            <p:cNvPicPr>
              <a:picLocks noChangeAspect="1"/>
            </p:cNvPicPr>
            <p:nvPr/>
          </p:nvPicPr>
          <p:blipFill>
            <a:blip r:embed="rId7"/>
            <a:stretch>
              <a:fillRect/>
            </a:stretch>
          </p:blipFill>
          <p:spPr>
            <a:xfrm>
              <a:off x="8335783" y="144966"/>
              <a:ext cx="1269767" cy="1659608"/>
            </a:xfrm>
            <a:prstGeom prst="rect">
              <a:avLst/>
            </a:prstGeom>
          </p:spPr>
        </p:pic>
        <p:pic>
          <p:nvPicPr>
            <p:cNvPr id="1026" name="Picture 2" descr="TotallyTraffic">
              <a:extLst>
                <a:ext uri="{FF2B5EF4-FFF2-40B4-BE49-F238E27FC236}">
                  <a16:creationId xmlns:a16="http://schemas.microsoft.com/office/drawing/2014/main" id="{228BCE1A-3101-19FD-F73D-67CC5BCAC6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55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Wat kan je zelf doen? </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12623"/>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kstvak 9">
            <a:extLst>
              <a:ext uri="{FF2B5EF4-FFF2-40B4-BE49-F238E27FC236}">
                <a16:creationId xmlns:a16="http://schemas.microsoft.com/office/drawing/2014/main" id="{19F9B6E8-410D-3F60-BDE7-DDB77B9E5BE1}"/>
              </a:ext>
            </a:extLst>
          </p:cNvPr>
          <p:cNvSpPr txBox="1"/>
          <p:nvPr/>
        </p:nvSpPr>
        <p:spPr>
          <a:xfrm>
            <a:off x="784439" y="1476764"/>
            <a:ext cx="6223000" cy="523220"/>
          </a:xfrm>
          <a:prstGeom prst="rect">
            <a:avLst/>
          </a:prstGeom>
          <a:noFill/>
        </p:spPr>
        <p:txBody>
          <a:bodyPr wrap="square">
            <a:spAutoFit/>
          </a:bodyPr>
          <a:lstStyle/>
          <a:p>
            <a:r>
              <a:rPr lang="nl-NL" sz="2800" dirty="0">
                <a:solidFill>
                  <a:schemeClr val="bg1"/>
                </a:solidFill>
                <a:latin typeface="Avenir Next Condensed" panose="020B0506020202020204" pitchFamily="34" charset="0"/>
                <a:cs typeface="Arial" panose="020B0604020202020204" pitchFamily="34" charset="0"/>
              </a:rPr>
              <a:t>Val op: zien en gezien worden!</a:t>
            </a:r>
          </a:p>
        </p:txBody>
      </p:sp>
      <p:pic>
        <p:nvPicPr>
          <p:cNvPr id="11" name="Afbeelding 10">
            <a:extLst>
              <a:ext uri="{FF2B5EF4-FFF2-40B4-BE49-F238E27FC236}">
                <a16:creationId xmlns:a16="http://schemas.microsoft.com/office/drawing/2014/main" id="{79C105EA-4DE7-B5F0-9E28-6416606768BB}"/>
              </a:ext>
            </a:extLst>
          </p:cNvPr>
          <p:cNvPicPr>
            <a:picLocks noChangeAspect="1"/>
          </p:cNvPicPr>
          <p:nvPr/>
        </p:nvPicPr>
        <p:blipFill rotWithShape="1">
          <a:blip r:embed="rId6"/>
          <a:srcRect t="48864" r="9091"/>
          <a:stretch/>
        </p:blipFill>
        <p:spPr>
          <a:xfrm>
            <a:off x="2115726" y="2342449"/>
            <a:ext cx="7489824" cy="4213020"/>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147663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pic>
        <p:nvPicPr>
          <p:cNvPr id="7" name="Picture 2" descr="Black Camera Film">
            <a:extLst>
              <a:ext uri="{FF2B5EF4-FFF2-40B4-BE49-F238E27FC236}">
                <a16:creationId xmlns:a16="http://schemas.microsoft.com/office/drawing/2014/main" id="{86EE25A6-D478-7C7F-836C-C237F2D36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160" y="3108560"/>
            <a:ext cx="3315185" cy="246414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Filmpjes over zichtbaar zijn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221640" cy="34163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l-NL" altLang="nl-NL" sz="2400" dirty="0">
              <a:solidFill>
                <a:schemeClr val="bg1"/>
              </a:solidFill>
              <a:latin typeface="Avenir Next Condensed" panose="020B0506020202020204" pitchFamily="34" charset="0"/>
            </a:endParaRPr>
          </a:p>
          <a:p>
            <a:r>
              <a:rPr lang="nl-NL" altLang="nl-NL" sz="2400" dirty="0">
                <a:solidFill>
                  <a:schemeClr val="bg1"/>
                </a:solidFill>
                <a:latin typeface="Avenir Next Condensed" panose="020B0506020202020204" pitchFamily="34" charset="0"/>
              </a:rPr>
              <a:t>Vanaf welke afstand zien ze jou? </a:t>
            </a: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hlinkClick r:id="rId7"/>
              </a:rPr>
              <a:t>www.youtube.com/watch?v=ZRFc0ISoO2U</a:t>
            </a:r>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hlinkClick r:id="rId8"/>
              </a:rPr>
              <a:t>www.youtube.com/watch?v=H3UTCi5kMW4</a:t>
            </a: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86914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Conclusies</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256"/>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39" y="1500388"/>
            <a:ext cx="7221640" cy="489364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fluorhesjes zorgen ervoor dat je in het donker tot op 150 meter ver zichtbaar bent voor aankomende auto’s</a:t>
            </a:r>
          </a:p>
          <a:p>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lichte kleren aan ziet een automobilist je vanaf 50 meter afstand</a:t>
            </a:r>
          </a:p>
          <a:p>
            <a:pPr marL="342900" indent="-342900">
              <a:buFont typeface="Arial" panose="020B0604020202020204" pitchFamily="34" charset="0"/>
              <a:buChar char="•"/>
            </a:pPr>
            <a:endParaRPr lang="nl-NL" altLang="nl-NL" sz="2400" dirty="0">
              <a:solidFill>
                <a:schemeClr val="bg1"/>
              </a:solidFill>
              <a:latin typeface="Avenir Next Condensed" panose="020B0506020202020204" pitchFamily="34" charset="0"/>
            </a:endParaRP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met donkere kleren ziet een automobilist je slechts vanaf 20 meter afstand (dat is de lengte van 3 klassen)</a:t>
            </a:r>
          </a:p>
          <a:p>
            <a:endParaRPr lang="nl-NL" altLang="nl-NL" sz="2400" dirty="0">
              <a:solidFill>
                <a:schemeClr val="bg1"/>
              </a:solidFill>
              <a:latin typeface="Avenir Next Condensed" panose="020B0506020202020204" pitchFamily="34" charset="0"/>
            </a:endParaRPr>
          </a:p>
          <a:p>
            <a:r>
              <a:rPr lang="nl-NL" altLang="nl-NL" sz="2400" dirty="0">
                <a:solidFill>
                  <a:schemeClr val="bg1"/>
                </a:solidFill>
                <a:latin typeface="Avenir Next Condensed" panose="020B0506020202020204" pitchFamily="34" charset="0"/>
              </a:rPr>
              <a:t>Een automobilist die 50 kilometer per uur rijdt, heeft ongeveer 25 meter nodig om te stoppen en kan dus niet op tijd stilstaan als een kind in donkere kleren de weg oversteekt!</a:t>
            </a:r>
          </a:p>
          <a:p>
            <a:endParaRPr lang="nl-NL" altLang="nl-NL" sz="24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49958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356546" y="535258"/>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254"/>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356546" y="2487492"/>
            <a:ext cx="7221640" cy="1200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a:t>
            </a:r>
          </a:p>
          <a:p>
            <a:r>
              <a:rPr lang="nl-NL" altLang="nl-NL" sz="2400" b="1" dirty="0">
                <a:solidFill>
                  <a:schemeClr val="bg1"/>
                </a:solidFill>
                <a:latin typeface="Avenir Next Condensed" panose="020B0506020202020204" pitchFamily="34" charset="0"/>
              </a:rPr>
              <a:t>fiets doen? </a:t>
            </a:r>
          </a:p>
          <a:p>
            <a:endParaRPr lang="nl-NL" altLang="nl-NL" sz="2400" b="1" dirty="0">
              <a:solidFill>
                <a:schemeClr val="bg1"/>
              </a:solidFill>
              <a:latin typeface="Avenir Next Condensed" panose="020B0506020202020204" pitchFamily="34" charset="0"/>
            </a:endParaRPr>
          </a:p>
        </p:txBody>
      </p:sp>
      <p:sp useBgFill="1">
        <p:nvSpPr>
          <p:cNvPr id="7" name="Tekstvak 6">
            <a:extLst>
              <a:ext uri="{FF2B5EF4-FFF2-40B4-BE49-F238E27FC236}">
                <a16:creationId xmlns:a16="http://schemas.microsoft.com/office/drawing/2014/main" id="{E5625A4E-F6B4-7045-8E20-AF10650407A6}"/>
              </a:ext>
            </a:extLst>
          </p:cNvPr>
          <p:cNvSpPr txBox="1">
            <a:spLocks noChangeArrowheads="1"/>
          </p:cNvSpPr>
          <p:nvPr/>
        </p:nvSpPr>
        <p:spPr bwMode="auto">
          <a:xfrm>
            <a:off x="4311703" y="2487492"/>
            <a:ext cx="7221640" cy="1200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a:t>
            </a:r>
          </a:p>
          <a:p>
            <a:r>
              <a:rPr lang="nl-NL" altLang="nl-NL" sz="2400" b="1" dirty="0">
                <a:solidFill>
                  <a:schemeClr val="bg1"/>
                </a:solidFill>
                <a:latin typeface="Avenir Next Condensed" panose="020B0506020202020204" pitchFamily="34" charset="0"/>
              </a:rPr>
              <a:t>kleding doen? </a:t>
            </a:r>
          </a:p>
          <a:p>
            <a:endParaRPr lang="nl-NL" altLang="nl-NL" sz="2400" b="1" dirty="0">
              <a:solidFill>
                <a:schemeClr val="bg1"/>
              </a:solidFill>
              <a:latin typeface="Avenir Next Condensed" panose="020B0506020202020204" pitchFamily="34" charset="0"/>
            </a:endParaRPr>
          </a:p>
        </p:txBody>
      </p:sp>
      <p:sp useBgFill="1">
        <p:nvSpPr>
          <p:cNvPr id="8" name="Tekstvak 7">
            <a:extLst>
              <a:ext uri="{FF2B5EF4-FFF2-40B4-BE49-F238E27FC236}">
                <a16:creationId xmlns:a16="http://schemas.microsoft.com/office/drawing/2014/main" id="{E1D5F71B-C658-8ECB-7D9F-6711B2E9B363}"/>
              </a:ext>
            </a:extLst>
          </p:cNvPr>
          <p:cNvSpPr txBox="1">
            <a:spLocks noChangeArrowheads="1"/>
          </p:cNvSpPr>
          <p:nvPr/>
        </p:nvSpPr>
        <p:spPr bwMode="auto">
          <a:xfrm>
            <a:off x="8335783" y="2487491"/>
            <a:ext cx="3856217" cy="1200329"/>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jouw</a:t>
            </a:r>
          </a:p>
          <a:p>
            <a:r>
              <a:rPr lang="nl-NL" altLang="nl-NL" sz="2400" b="1" dirty="0">
                <a:solidFill>
                  <a:schemeClr val="bg1"/>
                </a:solidFill>
                <a:latin typeface="Avenir Next Condensed" panose="020B0506020202020204" pitchFamily="34" charset="0"/>
              </a:rPr>
              <a:t>gedrag doen? </a:t>
            </a:r>
          </a:p>
          <a:p>
            <a:endParaRPr lang="nl-NL" altLang="nl-NL" sz="2400" b="1" dirty="0">
              <a:solidFill>
                <a:schemeClr val="bg1"/>
              </a:solidFill>
              <a:latin typeface="Avenir Next Condensed" panose="020B0506020202020204" pitchFamily="34" charset="0"/>
            </a:endParaRPr>
          </a:p>
        </p:txBody>
      </p:sp>
      <p:pic>
        <p:nvPicPr>
          <p:cNvPr id="10" name="Picture 2" descr="Road Amidst Bare Trees">
            <a:extLst>
              <a:ext uri="{FF2B5EF4-FFF2-40B4-BE49-F238E27FC236}">
                <a16:creationId xmlns:a16="http://schemas.microsoft.com/office/drawing/2014/main" id="{40AE84FC-DA5C-8527-AD75-B688869CF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783" y="3360950"/>
            <a:ext cx="4235217" cy="2853034"/>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4C30E34C-8D6F-2B60-79F6-80C8A4AFD3E9}"/>
              </a:ext>
            </a:extLst>
          </p:cNvPr>
          <p:cNvPicPr>
            <a:picLocks noChangeAspect="1"/>
          </p:cNvPicPr>
          <p:nvPr/>
        </p:nvPicPr>
        <p:blipFill>
          <a:blip r:embed="rId7"/>
          <a:stretch>
            <a:fillRect/>
          </a:stretch>
        </p:blipFill>
        <p:spPr>
          <a:xfrm>
            <a:off x="3871970" y="3360950"/>
            <a:ext cx="4257269" cy="2853034"/>
          </a:xfrm>
          <a:prstGeom prst="rect">
            <a:avLst/>
          </a:prstGeom>
        </p:spPr>
      </p:pic>
      <p:pic>
        <p:nvPicPr>
          <p:cNvPr id="12" name="Afbeelding 11">
            <a:extLst>
              <a:ext uri="{FF2B5EF4-FFF2-40B4-BE49-F238E27FC236}">
                <a16:creationId xmlns:a16="http://schemas.microsoft.com/office/drawing/2014/main" id="{06C2DF95-723B-5E8B-F4AB-0124AD5A19E3}"/>
              </a:ext>
            </a:extLst>
          </p:cNvPr>
          <p:cNvPicPr>
            <a:picLocks noChangeAspect="1"/>
          </p:cNvPicPr>
          <p:nvPr/>
        </p:nvPicPr>
        <p:blipFill>
          <a:blip r:embed="rId8"/>
          <a:stretch>
            <a:fillRect/>
          </a:stretch>
        </p:blipFill>
        <p:spPr>
          <a:xfrm>
            <a:off x="0" y="3360950"/>
            <a:ext cx="4076241" cy="2853034"/>
          </a:xfrm>
          <a:prstGeom prst="rect">
            <a:avLst/>
          </a:prstGeom>
        </p:spPr>
      </p:pic>
    </p:spTree>
    <p:extLst>
      <p:ext uri="{BB962C8B-B14F-4D97-AF65-F5344CB8AC3E}">
        <p14:creationId xmlns:p14="http://schemas.microsoft.com/office/powerpoint/2010/main" val="188227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E13A0ABA-A120-6640-2ABF-25687A24BB28}"/>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9C13598A-F89A-4EDF-234D-F8083E1120B6}"/>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5CB30C4C-FFD4-31CA-E9AB-6CF17F5C8213}"/>
              </a:ext>
            </a:extLst>
          </p:cNvPr>
          <p:cNvGrpSpPr/>
          <p:nvPr/>
        </p:nvGrpSpPr>
        <p:grpSpPr>
          <a:xfrm>
            <a:off x="8129239" y="-212623"/>
            <a:ext cx="4312479" cy="2652451"/>
            <a:chOff x="8129239" y="-467801"/>
            <a:chExt cx="4312479" cy="2652451"/>
          </a:xfrm>
        </p:grpSpPr>
        <p:sp>
          <p:nvSpPr>
            <p:cNvPr id="3" name="Afgeronde rechthoek 2">
              <a:extLst>
                <a:ext uri="{FF2B5EF4-FFF2-40B4-BE49-F238E27FC236}">
                  <a16:creationId xmlns:a16="http://schemas.microsoft.com/office/drawing/2014/main" id="{FFB5B9A6-81DC-6211-77F3-A0804970DE4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33EC509D-2DC9-7328-0639-BABAAB694448}"/>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B2C0ACC8-749E-7CB7-1AC0-AEF14F7FD554}"/>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8E5C1AB7-CEF1-3811-BF46-68C4993C8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63FFE58B-6A2E-3E4E-CF1F-14D1BC5C617E}"/>
              </a:ext>
            </a:extLst>
          </p:cNvPr>
          <p:cNvSpPr txBox="1">
            <a:spLocks noChangeArrowheads="1"/>
          </p:cNvSpPr>
          <p:nvPr/>
        </p:nvSpPr>
        <p:spPr bwMode="auto">
          <a:xfrm>
            <a:off x="784438" y="2462092"/>
            <a:ext cx="9114474" cy="30469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fiets doen?</a:t>
            </a:r>
          </a:p>
          <a:p>
            <a:r>
              <a:rPr lang="nl-NL" altLang="nl-NL" sz="2400" dirty="0">
                <a:solidFill>
                  <a:schemeClr val="bg1"/>
                </a:solidFill>
                <a:latin typeface="Avenir Next Condensed" panose="020B0506020202020204" pitchFamily="34" charset="0"/>
              </a:rPr>
              <a:t>Controleer je fiets op:</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verlichting: voor wit of geel licht, achter rood licht (losse lampjes mogen)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gele reflectoren aan de trappers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rode reflector aan de achterkant</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reflectie op de zijkanten van de wielen of banden</a:t>
            </a:r>
          </a:p>
          <a:p>
            <a:endParaRPr lang="nl-NL" altLang="nl-NL" sz="2400" b="1" dirty="0">
              <a:solidFill>
                <a:schemeClr val="bg1"/>
              </a:solidFill>
              <a:latin typeface="Avenir Next Condensed" panose="020B0506020202020204" pitchFamily="34" charset="0"/>
            </a:endParaRPr>
          </a:p>
          <a:p>
            <a:endParaRPr lang="nl-NL" altLang="nl-NL" sz="2400" b="1"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417230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8755E73C-AF90-DBE5-13FD-A67ECDB9B809}"/>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97113F85-1371-5BF1-558B-40303FBAB0B7}"/>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FFB1F86D-BC4C-EB78-8B14-2771700492D6}"/>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8E3ADC11-C1E0-05D5-3706-9C34086B2EAD}"/>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44EBED52-D82D-265C-71C2-A90F9200757B}"/>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EED82993-7CEB-4D3B-5CCD-B677B6E5790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D0081BA6-EC75-6A30-4558-4158C6594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47C4789F-4353-B283-C0FB-777D9E94ED0E}"/>
              </a:ext>
            </a:extLst>
          </p:cNvPr>
          <p:cNvSpPr txBox="1">
            <a:spLocks noChangeArrowheads="1"/>
          </p:cNvSpPr>
          <p:nvPr/>
        </p:nvSpPr>
        <p:spPr bwMode="auto">
          <a:xfrm>
            <a:off x="784438" y="2462092"/>
            <a:ext cx="8181761" cy="230832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kleding doen?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kies een lichtgekleurde jas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plak reflecterende stickers op je rugzak of tas</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superveilig: extra reflectie in je jas, om je arm, in je schoenen, een jas mét reflectie of een fluorhesje</a:t>
            </a:r>
          </a:p>
          <a:p>
            <a:endParaRPr lang="nl-NL" altLang="nl-NL" sz="2400" b="1"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97160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10EC9DA8-EDE5-CD7B-C62F-F9262BA17958}"/>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6EEFC5E6-FDBB-D4CA-E954-0BD018E81ED9}"/>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Verbeteren zichtbaarheid </a:t>
            </a:r>
          </a:p>
          <a:p>
            <a:r>
              <a:rPr lang="nl-NL" sz="3600" b="1" dirty="0">
                <a:solidFill>
                  <a:schemeClr val="bg1"/>
                </a:solidFill>
                <a:latin typeface="Avenir Next Condensed" panose="020B0506020202020204" pitchFamily="34" charset="0"/>
              </a:rPr>
              <a:t>in het donker</a:t>
            </a:r>
          </a:p>
        </p:txBody>
      </p:sp>
      <p:grpSp>
        <p:nvGrpSpPr>
          <p:cNvPr id="2" name="Groep 1">
            <a:extLst>
              <a:ext uri="{FF2B5EF4-FFF2-40B4-BE49-F238E27FC236}">
                <a16:creationId xmlns:a16="http://schemas.microsoft.com/office/drawing/2014/main" id="{C9EE6488-BB9F-919B-13B0-1345120A5600}"/>
              </a:ext>
            </a:extLst>
          </p:cNvPr>
          <p:cNvGrpSpPr/>
          <p:nvPr/>
        </p:nvGrpSpPr>
        <p:grpSpPr>
          <a:xfrm>
            <a:off x="8129239" y="-212619"/>
            <a:ext cx="4312479" cy="2652451"/>
            <a:chOff x="8129239" y="-467801"/>
            <a:chExt cx="4312479" cy="2652451"/>
          </a:xfrm>
        </p:grpSpPr>
        <p:sp>
          <p:nvSpPr>
            <p:cNvPr id="3" name="Afgeronde rechthoek 2">
              <a:extLst>
                <a:ext uri="{FF2B5EF4-FFF2-40B4-BE49-F238E27FC236}">
                  <a16:creationId xmlns:a16="http://schemas.microsoft.com/office/drawing/2014/main" id="{28A8A3A9-81E7-788E-FA90-24239E4FF23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76E05E7A-6173-6F77-D403-D1585CD374B4}"/>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C0B2E41B-124C-F2F2-1125-02B2E457FB89}"/>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6638B42A-A2BC-EFCC-7F86-2E30FE654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DF340DA6-A0A2-12C5-2BC0-7AAB6F876D01}"/>
              </a:ext>
            </a:extLst>
          </p:cNvPr>
          <p:cNvSpPr txBox="1">
            <a:spLocks noChangeArrowheads="1"/>
          </p:cNvSpPr>
          <p:nvPr/>
        </p:nvSpPr>
        <p:spPr bwMode="auto">
          <a:xfrm>
            <a:off x="784438" y="2462092"/>
            <a:ext cx="8181761" cy="30469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b="1" dirty="0">
                <a:solidFill>
                  <a:schemeClr val="bg1"/>
                </a:solidFill>
                <a:latin typeface="Avenir Next Condensed" panose="020B0506020202020204" pitchFamily="34" charset="0"/>
              </a:rPr>
              <a:t>Wat kan je aan je gedrag doen?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kies een veilige, goed verlichte route</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wees extra voorzicht op donkere wegen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doe je licht aan als:</a:t>
            </a:r>
          </a:p>
          <a:p>
            <a:pPr marL="1085850" lvl="1"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de straatverlichting aangaat</a:t>
            </a:r>
          </a:p>
          <a:p>
            <a:pPr marL="1085850" lvl="1"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andere fietsers hun licht aan hebben</a:t>
            </a:r>
          </a:p>
          <a:p>
            <a:pPr marL="1085850" lvl="1"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de etalageverlichting gaat branden</a:t>
            </a:r>
          </a:p>
          <a:p>
            <a:endParaRPr lang="nl-NL" altLang="nl-NL" sz="2400" b="1"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118570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3463024F-230D-BBE7-0CB2-C76505EF6011}"/>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5A9F4BD4-6084-127E-E291-02A7DF74E144}"/>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Alles in 1 filmpje samengevat</a:t>
            </a:r>
          </a:p>
        </p:txBody>
      </p:sp>
      <p:grpSp>
        <p:nvGrpSpPr>
          <p:cNvPr id="2" name="Groep 1">
            <a:extLst>
              <a:ext uri="{FF2B5EF4-FFF2-40B4-BE49-F238E27FC236}">
                <a16:creationId xmlns:a16="http://schemas.microsoft.com/office/drawing/2014/main" id="{2188CA19-7C2E-849B-8E39-8D68F57B1D2E}"/>
              </a:ext>
            </a:extLst>
          </p:cNvPr>
          <p:cNvGrpSpPr/>
          <p:nvPr/>
        </p:nvGrpSpPr>
        <p:grpSpPr>
          <a:xfrm>
            <a:off x="8129239" y="-215552"/>
            <a:ext cx="4312479" cy="2652451"/>
            <a:chOff x="8129239" y="-467801"/>
            <a:chExt cx="4312479" cy="2652451"/>
          </a:xfrm>
        </p:grpSpPr>
        <p:sp>
          <p:nvSpPr>
            <p:cNvPr id="3" name="Afgeronde rechthoek 2">
              <a:extLst>
                <a:ext uri="{FF2B5EF4-FFF2-40B4-BE49-F238E27FC236}">
                  <a16:creationId xmlns:a16="http://schemas.microsoft.com/office/drawing/2014/main" id="{90D5CF96-68D2-2DDB-D199-1BDBCA485BC7}"/>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8BBA51AA-1035-73C5-4070-DF2A0B50DBC3}"/>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114A7126-8B05-157D-55EC-3FEA8AFCAD16}"/>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F908EF0D-7A2C-F3EF-CD3E-0EB26BAB4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hthoek 7">
            <a:extLst>
              <a:ext uri="{FF2B5EF4-FFF2-40B4-BE49-F238E27FC236}">
                <a16:creationId xmlns:a16="http://schemas.microsoft.com/office/drawing/2014/main" id="{0B794312-046F-2D08-76CB-E5F8C9FF9E33}"/>
              </a:ext>
            </a:extLst>
          </p:cNvPr>
          <p:cNvSpPr/>
          <p:nvPr/>
        </p:nvSpPr>
        <p:spPr>
          <a:xfrm>
            <a:off x="6141713" y="2976394"/>
            <a:ext cx="5958138" cy="1569660"/>
          </a:xfrm>
          <a:prstGeom prst="rect">
            <a:avLst/>
          </a:prstGeom>
        </p:spPr>
        <p:txBody>
          <a:bodyPr wrap="square">
            <a:spAutoFit/>
          </a:bodyPr>
          <a:lstStyle/>
          <a:p>
            <a:r>
              <a:rPr lang="nl-NL" sz="2400" b="1" dirty="0">
                <a:solidFill>
                  <a:schemeClr val="bg1"/>
                </a:solidFill>
                <a:latin typeface="Avenir Next Condensed" panose="020B0506020202020204" pitchFamily="34" charset="0"/>
                <a:cs typeface="Arial" panose="020B0604020202020204" pitchFamily="34" charset="0"/>
              </a:rPr>
              <a:t>Film ANWB fietsen zonder licht </a:t>
            </a:r>
          </a:p>
          <a:p>
            <a:r>
              <a:rPr lang="nl-NL" sz="2400" b="1" dirty="0">
                <a:solidFill>
                  <a:schemeClr val="bg1"/>
                </a:solidFill>
                <a:latin typeface="Avenir Next Condensed" panose="020B0506020202020204" pitchFamily="34" charset="0"/>
                <a:cs typeface="Arial" panose="020B0604020202020204" pitchFamily="34" charset="0"/>
              </a:rPr>
              <a:t>(4 minuten)</a:t>
            </a:r>
          </a:p>
          <a:p>
            <a:endParaRPr lang="nl-NL" sz="2400" b="1" dirty="0">
              <a:solidFill>
                <a:schemeClr val="bg1"/>
              </a:solidFill>
              <a:latin typeface="Avenir Next Condensed" panose="020B0506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r>
              <a:rPr lang="nl-NL" sz="2400" dirty="0">
                <a:solidFill>
                  <a:schemeClr val="bg1"/>
                </a:solidFill>
                <a:latin typeface="Avenir Next Condensed" panose="020B0506020202020204" pitchFamily="34" charset="0"/>
                <a:cs typeface="Arial" panose="020B0604020202020204" pitchFamily="34" charset="0"/>
                <a:hlinkClick r:id="rId7"/>
              </a:rPr>
              <a:t>www.youtube.com/watch?v=Xyqa5zUGwP0</a:t>
            </a:r>
            <a:endParaRPr lang="nl-NL" sz="2400" dirty="0">
              <a:solidFill>
                <a:schemeClr val="bg1"/>
              </a:solidFill>
              <a:latin typeface="Avenir Next Condensed" panose="020B0506020202020204" pitchFamily="34" charset="0"/>
              <a:cs typeface="Arial" panose="020B0604020202020204" pitchFamily="34" charset="0"/>
            </a:endParaRPr>
          </a:p>
        </p:txBody>
      </p:sp>
      <p:pic>
        <p:nvPicPr>
          <p:cNvPr id="9" name="Picture 2" descr="Black Camera Recorder">
            <a:extLst>
              <a:ext uri="{FF2B5EF4-FFF2-40B4-BE49-F238E27FC236}">
                <a16:creationId xmlns:a16="http://schemas.microsoft.com/office/drawing/2014/main" id="{955D0FDC-A6A3-E042-5916-6F50573268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950" y="2099778"/>
            <a:ext cx="5192486" cy="346165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5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a:extLst>
            <a:ext uri="{FF2B5EF4-FFF2-40B4-BE49-F238E27FC236}">
              <a16:creationId xmlns:a16="http://schemas.microsoft.com/office/drawing/2014/main" id="{CD4D472F-3FA9-3792-0176-5478378085B4}"/>
            </a:ext>
          </a:extLst>
        </p:cNvPr>
        <p:cNvGrpSpPr/>
        <p:nvPr/>
      </p:nvGrpSpPr>
      <p:grpSpPr>
        <a:xfrm>
          <a:off x="0" y="0"/>
          <a:ext cx="0" cy="0"/>
          <a:chOff x="0" y="0"/>
          <a:chExt cx="0" cy="0"/>
        </a:xfrm>
      </p:grpSpPr>
      <p:sp>
        <p:nvSpPr>
          <p:cNvPr id="15" name="Tekstvak 14">
            <a:extLst>
              <a:ext uri="{FF2B5EF4-FFF2-40B4-BE49-F238E27FC236}">
                <a16:creationId xmlns:a16="http://schemas.microsoft.com/office/drawing/2014/main" id="{DA24A233-02AA-06A5-6725-9EFF02D4EB2D}"/>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Tot slot nog een paar tips</a:t>
            </a:r>
          </a:p>
        </p:txBody>
      </p:sp>
      <p:grpSp>
        <p:nvGrpSpPr>
          <p:cNvPr id="2" name="Groep 1">
            <a:extLst>
              <a:ext uri="{FF2B5EF4-FFF2-40B4-BE49-F238E27FC236}">
                <a16:creationId xmlns:a16="http://schemas.microsoft.com/office/drawing/2014/main" id="{F00A8CA3-0E36-A015-CA86-CD56F3488D5C}"/>
              </a:ext>
            </a:extLst>
          </p:cNvPr>
          <p:cNvGrpSpPr/>
          <p:nvPr/>
        </p:nvGrpSpPr>
        <p:grpSpPr>
          <a:xfrm>
            <a:off x="8129239" y="-215554"/>
            <a:ext cx="4312479" cy="2652451"/>
            <a:chOff x="8129239" y="-467801"/>
            <a:chExt cx="4312479" cy="2652451"/>
          </a:xfrm>
        </p:grpSpPr>
        <p:sp>
          <p:nvSpPr>
            <p:cNvPr id="3" name="Afgeronde rechthoek 2">
              <a:extLst>
                <a:ext uri="{FF2B5EF4-FFF2-40B4-BE49-F238E27FC236}">
                  <a16:creationId xmlns:a16="http://schemas.microsoft.com/office/drawing/2014/main" id="{3B707AC9-0B38-FDB2-93B8-CA7A71262296}"/>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E6920DE4-62DE-04ED-4E9D-9E05B6420AEC}"/>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6F938B43-A6D0-568E-2364-F1C64504CB6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07A64317-7D93-A9B3-E509-993FB138D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useBgFill="1">
        <p:nvSpPr>
          <p:cNvPr id="7" name="Tekstvak 6">
            <a:extLst>
              <a:ext uri="{FF2B5EF4-FFF2-40B4-BE49-F238E27FC236}">
                <a16:creationId xmlns:a16="http://schemas.microsoft.com/office/drawing/2014/main" id="{88B925C3-EB72-3B66-BF12-38A030DF2EA0}"/>
              </a:ext>
            </a:extLst>
          </p:cNvPr>
          <p:cNvSpPr txBox="1">
            <a:spLocks noChangeArrowheads="1"/>
          </p:cNvSpPr>
          <p:nvPr/>
        </p:nvSpPr>
        <p:spPr bwMode="auto">
          <a:xfrm>
            <a:off x="784439" y="2196268"/>
            <a:ext cx="6568862" cy="341632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vertel het thuis als je licht stuk is of als de batterijen van jouw verlichting leeg zijn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doe je verlichting ook aan als het schemert: dan zien anderen jou veel beter</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ga op tijd weg, want haast hebben is extra gevaarlijk (door rood rijden, niet opletten)</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gebruik vaker lichte kleding en/of reflectiemateriaal</a:t>
            </a:r>
          </a:p>
          <a:p>
            <a:pPr marL="342900" indent="-342900">
              <a:buFont typeface="Arial" panose="020B0604020202020204" pitchFamily="34" charset="0"/>
              <a:buChar char="•"/>
            </a:pPr>
            <a:r>
              <a:rPr lang="nl-NL" altLang="nl-NL" sz="2400" dirty="0">
                <a:solidFill>
                  <a:schemeClr val="bg1"/>
                </a:solidFill>
                <a:latin typeface="Avenir Next Condensed" panose="020B0506020202020204" pitchFamily="34" charset="0"/>
              </a:rPr>
              <a:t>licht aan = boete besparen </a:t>
            </a:r>
          </a:p>
          <a:p>
            <a:endParaRPr lang="nl-NL" altLang="nl-NL" sz="2400" dirty="0">
              <a:solidFill>
                <a:schemeClr val="bg1"/>
              </a:solidFill>
              <a:latin typeface="Avenir Next Condensed" panose="020B0506020202020204" pitchFamily="34" charset="0"/>
            </a:endParaRPr>
          </a:p>
        </p:txBody>
      </p:sp>
      <p:pic>
        <p:nvPicPr>
          <p:cNvPr id="10" name="Afbeelding 9">
            <a:extLst>
              <a:ext uri="{FF2B5EF4-FFF2-40B4-BE49-F238E27FC236}">
                <a16:creationId xmlns:a16="http://schemas.microsoft.com/office/drawing/2014/main" id="{12D31105-0B44-FB53-1B33-853B5CA916FC}"/>
              </a:ext>
            </a:extLst>
          </p:cNvPr>
          <p:cNvPicPr>
            <a:picLocks noChangeAspect="1"/>
          </p:cNvPicPr>
          <p:nvPr/>
        </p:nvPicPr>
        <p:blipFill rotWithShape="1">
          <a:blip r:embed="rId6"/>
          <a:srcRect t="9979" r="4" b="4"/>
          <a:stretch/>
        </p:blipFill>
        <p:spPr>
          <a:xfrm>
            <a:off x="7674730" y="2377014"/>
            <a:ext cx="3574953" cy="2148154"/>
          </a:xfrm>
          <a:prstGeom prst="rect">
            <a:avLst/>
          </a:prstGeom>
          <a:noFill/>
          <a:ln w="19050">
            <a:solidFill>
              <a:schemeClr val="bg1"/>
            </a:solidFill>
            <a:miter lim="800000"/>
            <a:headEnd/>
            <a:tailEnd/>
          </a:ln>
        </p:spPr>
      </p:pic>
      <p:pic>
        <p:nvPicPr>
          <p:cNvPr id="11" name="Afbeelding 10">
            <a:extLst>
              <a:ext uri="{FF2B5EF4-FFF2-40B4-BE49-F238E27FC236}">
                <a16:creationId xmlns:a16="http://schemas.microsoft.com/office/drawing/2014/main" id="{B37D6EB8-F73F-6BF1-35AA-D9D4AE48C70D}"/>
              </a:ext>
            </a:extLst>
          </p:cNvPr>
          <p:cNvPicPr>
            <a:picLocks noChangeAspect="1"/>
          </p:cNvPicPr>
          <p:nvPr/>
        </p:nvPicPr>
        <p:blipFill rotWithShape="1">
          <a:blip r:embed="rId7"/>
          <a:srcRect t="12589" r="4" b="4"/>
          <a:stretch/>
        </p:blipFill>
        <p:spPr>
          <a:xfrm>
            <a:off x="7677238" y="4683210"/>
            <a:ext cx="3574953" cy="2078050"/>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1417793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useBgFill="1">
        <p:nvSpPr>
          <p:cNvPr id="9" name="Tekstvak 8">
            <a:extLst>
              <a:ext uri="{FF2B5EF4-FFF2-40B4-BE49-F238E27FC236}">
                <a16:creationId xmlns:a16="http://schemas.microsoft.com/office/drawing/2014/main" id="{710839A2-E012-9DA7-21FC-DCF576C2BD06}"/>
              </a:ext>
            </a:extLst>
          </p:cNvPr>
          <p:cNvSpPr txBox="1">
            <a:spLocks noChangeArrowheads="1"/>
          </p:cNvSpPr>
          <p:nvPr/>
        </p:nvSpPr>
        <p:spPr bwMode="auto">
          <a:xfrm>
            <a:off x="784440" y="1804574"/>
            <a:ext cx="7770280" cy="292387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sz="2400" dirty="0">
                <a:solidFill>
                  <a:schemeClr val="bg1"/>
                </a:solidFill>
                <a:latin typeface="Avenir Next Condensed" panose="020B0506020202020204" pitchFamily="34" charset="0"/>
              </a:rPr>
              <a:t>Deze lesbrief over zichtbaarheid in het verkeer is ontwikkeld in opdracht van de provincie Noord-Brabant in het kader van de </a:t>
            </a:r>
            <a:r>
              <a:rPr lang="nl-NL" altLang="nl-NL" sz="2400" i="1" dirty="0">
                <a:solidFill>
                  <a:schemeClr val="bg1"/>
                </a:solidFill>
                <a:latin typeface="Avenir Next Condensed" panose="020B0506020202020204" pitchFamily="34" charset="0"/>
              </a:rPr>
              <a:t>veilig weer naar school week </a:t>
            </a:r>
            <a:r>
              <a:rPr lang="nl-NL" altLang="nl-NL" sz="2400" dirty="0">
                <a:solidFill>
                  <a:schemeClr val="bg1"/>
                </a:solidFill>
                <a:latin typeface="Avenir Next Condensed" panose="020B0506020202020204" pitchFamily="34" charset="0"/>
              </a:rPr>
              <a:t>en mag door de school worden aangepast. </a:t>
            </a:r>
          </a:p>
          <a:p>
            <a:endParaRPr lang="nl-NL" altLang="nl-NL" sz="2400" dirty="0">
              <a:solidFill>
                <a:schemeClr val="bg1"/>
              </a:solidFill>
              <a:latin typeface="Avenir Next Condensed" panose="020B0506020202020204" pitchFamily="34" charset="0"/>
            </a:endParaRPr>
          </a:p>
          <a:p>
            <a:r>
              <a:rPr lang="nl-NL" altLang="nl-NL" sz="1100" dirty="0">
                <a:solidFill>
                  <a:schemeClr val="bg1"/>
                </a:solidFill>
                <a:latin typeface="Avenir Next Condensed" panose="020B0506020202020204" pitchFamily="34" charset="0"/>
              </a:rPr>
              <a:t>ontwikkeld door Ronald Soemers van </a:t>
            </a:r>
            <a:r>
              <a:rPr lang="nl-NL" altLang="nl-NL" sz="1100" dirty="0" err="1">
                <a:solidFill>
                  <a:schemeClr val="bg1"/>
                </a:solidFill>
                <a:latin typeface="Avenir Next Condensed" panose="020B0506020202020204" pitchFamily="34" charset="0"/>
              </a:rPr>
              <a:t>Edusell</a:t>
            </a:r>
            <a:endParaRPr lang="nl-NL" altLang="nl-NL" sz="11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a:p>
            <a:endParaRPr lang="nl-NL" altLang="nl-NL" sz="2400" dirty="0">
              <a:solidFill>
                <a:schemeClr val="bg1"/>
              </a:solidFill>
              <a:latin typeface="Avenir Next Condensed" panose="020B0506020202020204" pitchFamily="34" charset="0"/>
            </a:endParaRPr>
          </a:p>
        </p:txBody>
      </p:sp>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Colofon</a:t>
            </a:r>
          </a:p>
        </p:txBody>
      </p:sp>
      <p:grpSp>
        <p:nvGrpSpPr>
          <p:cNvPr id="10" name="Groep 9">
            <a:extLst>
              <a:ext uri="{FF2B5EF4-FFF2-40B4-BE49-F238E27FC236}">
                <a16:creationId xmlns:a16="http://schemas.microsoft.com/office/drawing/2014/main" id="{43FD9032-B155-4EEB-2468-C2144413355B}"/>
              </a:ext>
            </a:extLst>
          </p:cNvPr>
          <p:cNvGrpSpPr/>
          <p:nvPr/>
        </p:nvGrpSpPr>
        <p:grpSpPr>
          <a:xfrm>
            <a:off x="2955849" y="3852843"/>
            <a:ext cx="6362478" cy="2753360"/>
            <a:chOff x="3423920" y="4003040"/>
            <a:chExt cx="6747096" cy="2753360"/>
          </a:xfrm>
        </p:grpSpPr>
        <p:sp>
          <p:nvSpPr>
            <p:cNvPr id="3" name="Afgeronde rechthoek 2">
              <a:extLst>
                <a:ext uri="{FF2B5EF4-FFF2-40B4-BE49-F238E27FC236}">
                  <a16:creationId xmlns:a16="http://schemas.microsoft.com/office/drawing/2014/main" id="{5D11DF59-E1DA-92F9-1289-E2785268B9F5}"/>
                </a:ext>
              </a:extLst>
            </p:cNvPr>
            <p:cNvSpPr/>
            <p:nvPr/>
          </p:nvSpPr>
          <p:spPr>
            <a:xfrm>
              <a:off x="3423920" y="4003040"/>
              <a:ext cx="6587237" cy="275336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3"/>
            <a:stretch>
              <a:fillRect/>
            </a:stretch>
          </p:blipFill>
          <p:spPr>
            <a:xfrm>
              <a:off x="3846938" y="4322430"/>
              <a:ext cx="1794907" cy="2092989"/>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1704" y="4527059"/>
              <a:ext cx="1887251" cy="168373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tekst, Graphics, grafische vormgeving, schermopname&#10;&#10;Automatisch gegenereerde beschrijving">
              <a:extLst>
                <a:ext uri="{FF2B5EF4-FFF2-40B4-BE49-F238E27FC236}">
                  <a16:creationId xmlns:a16="http://schemas.microsoft.com/office/drawing/2014/main" id="{C3D5467E-6E44-A9FF-5761-B5617A02E577}"/>
                </a:ext>
              </a:extLst>
            </p:cNvPr>
            <p:cNvPicPr>
              <a:picLocks noChangeAspect="1"/>
            </p:cNvPicPr>
            <p:nvPr/>
          </p:nvPicPr>
          <p:blipFill rotWithShape="1">
            <a:blip r:embed="rId5"/>
            <a:srcRect l="72982" t="59810"/>
            <a:stretch/>
          </p:blipFill>
          <p:spPr>
            <a:xfrm>
              <a:off x="7258141" y="4150304"/>
              <a:ext cx="2912875" cy="2437240"/>
            </a:xfrm>
            <a:prstGeom prst="rect">
              <a:avLst/>
            </a:prstGeom>
          </p:spPr>
        </p:pic>
      </p:grpSp>
    </p:spTree>
    <p:extLst>
      <p:ext uri="{BB962C8B-B14F-4D97-AF65-F5344CB8AC3E}">
        <p14:creationId xmlns:p14="http://schemas.microsoft.com/office/powerpoint/2010/main" val="202993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10012861" cy="4893647"/>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Ervaringen</a:t>
            </a:r>
          </a:p>
          <a:p>
            <a:endParaRPr lang="nl-NL" sz="3600" b="1"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Ken jij iemand die een ongeluk kreeg omdat hij of zij slecht zichtbaar was?</a:t>
            </a:r>
          </a:p>
          <a:p>
            <a:endParaRPr lang="nl-NL" sz="2400" b="1" dirty="0">
              <a:solidFill>
                <a:schemeClr val="bg1"/>
              </a:solidFill>
              <a:latin typeface="Avenir Next Condensed" panose="020B0506020202020204" pitchFamily="34" charset="0"/>
              <a:cs typeface="Arial" panose="020B0604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Wat gebeurde er?</a:t>
            </a: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96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Afbeelding 7">
            <a:extLst>
              <a:ext uri="{FF2B5EF4-FFF2-40B4-BE49-F238E27FC236}">
                <a16:creationId xmlns:a16="http://schemas.microsoft.com/office/drawing/2014/main" id="{E6A70E62-5D47-06BC-1AEA-D6E6175CEAF6}"/>
              </a:ext>
            </a:extLst>
          </p:cNvPr>
          <p:cNvPicPr>
            <a:picLocks noChangeAspect="1"/>
          </p:cNvPicPr>
          <p:nvPr/>
        </p:nvPicPr>
        <p:blipFill rotWithShape="1">
          <a:blip r:embed="rId6"/>
          <a:srcRect t="45612" r="-2" b="2635"/>
          <a:stretch/>
        </p:blipFill>
        <p:spPr>
          <a:xfrm>
            <a:off x="2706624" y="3878474"/>
            <a:ext cx="3238147" cy="2277107"/>
          </a:xfrm>
          <a:prstGeom prst="rect">
            <a:avLst/>
          </a:prstGeom>
        </p:spPr>
      </p:pic>
      <p:pic>
        <p:nvPicPr>
          <p:cNvPr id="10" name="Afbeelding 9">
            <a:extLst>
              <a:ext uri="{FF2B5EF4-FFF2-40B4-BE49-F238E27FC236}">
                <a16:creationId xmlns:a16="http://schemas.microsoft.com/office/drawing/2014/main" id="{BDC213D7-EE5C-F7A5-A06E-A0EC1AC92709}"/>
              </a:ext>
            </a:extLst>
          </p:cNvPr>
          <p:cNvPicPr>
            <a:picLocks noChangeAspect="1"/>
          </p:cNvPicPr>
          <p:nvPr/>
        </p:nvPicPr>
        <p:blipFill rotWithShape="1">
          <a:blip r:embed="rId7"/>
          <a:srcRect r="1558" b="2"/>
          <a:stretch/>
        </p:blipFill>
        <p:spPr>
          <a:xfrm>
            <a:off x="6247232" y="3878474"/>
            <a:ext cx="3238144" cy="2277105"/>
          </a:xfrm>
          <a:prstGeom prst="rect">
            <a:avLst/>
          </a:prstGeom>
        </p:spPr>
      </p:pic>
    </p:spTree>
    <p:extLst>
      <p:ext uri="{BB962C8B-B14F-4D97-AF65-F5344CB8AC3E}">
        <p14:creationId xmlns:p14="http://schemas.microsoft.com/office/powerpoint/2010/main" val="357170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B5BCB9F-C36F-9202-D6E4-9FD5E68F8F1E}"/>
              </a:ext>
            </a:extLst>
          </p:cNvPr>
          <p:cNvPicPr>
            <a:picLocks noChangeAspect="1"/>
          </p:cNvPicPr>
          <p:nvPr/>
        </p:nvPicPr>
        <p:blipFill rotWithShape="1">
          <a:blip r:embed="rId3"/>
          <a:srcRect l="17859" r="8886" b="2"/>
          <a:stretch/>
        </p:blipFill>
        <p:spPr>
          <a:xfrm>
            <a:off x="6731000" y="1901806"/>
            <a:ext cx="5457823" cy="4954514"/>
          </a:xfrm>
          <a:prstGeom prst="rect">
            <a:avLst/>
          </a:prstGeom>
          <a:noFill/>
          <a:ln w="19050">
            <a:solidFill>
              <a:schemeClr val="bg1"/>
            </a:solidFill>
            <a:miter lim="800000"/>
            <a:headEnd/>
            <a:tailEnd/>
          </a:ln>
        </p:spPr>
      </p:pic>
      <p:grpSp>
        <p:nvGrpSpPr>
          <p:cNvPr id="2" name="Groep 1">
            <a:extLst>
              <a:ext uri="{FF2B5EF4-FFF2-40B4-BE49-F238E27FC236}">
                <a16:creationId xmlns:a16="http://schemas.microsoft.com/office/drawing/2014/main" id="{6F443047-E3C4-62DA-9E87-A54A04034069}"/>
              </a:ext>
            </a:extLst>
          </p:cNvPr>
          <p:cNvGrpSpPr/>
          <p:nvPr/>
        </p:nvGrpSpPr>
        <p:grpSpPr>
          <a:xfrm>
            <a:off x="8129239" y="-22396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4"/>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5"/>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kstvak 8">
            <a:extLst>
              <a:ext uri="{FF2B5EF4-FFF2-40B4-BE49-F238E27FC236}">
                <a16:creationId xmlns:a16="http://schemas.microsoft.com/office/drawing/2014/main" id="{FF2CD1E7-47D7-4343-7D01-2BFA6CAF5448}"/>
              </a:ext>
            </a:extLst>
          </p:cNvPr>
          <p:cNvSpPr txBox="1"/>
          <p:nvPr/>
        </p:nvSpPr>
        <p:spPr>
          <a:xfrm>
            <a:off x="784440" y="524799"/>
            <a:ext cx="7344800" cy="4339650"/>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Zichtbaarheid in het verkeer</a:t>
            </a:r>
          </a:p>
          <a:p>
            <a:endParaRPr lang="nl-NL" sz="3600" b="1" dirty="0">
              <a:solidFill>
                <a:schemeClr val="bg1"/>
              </a:solidFill>
              <a:latin typeface="Avenir Next Condensed" panose="020B0506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Wat is ‘zichtbaarheid’ eigenlijk?</a:t>
            </a:r>
          </a:p>
          <a:p>
            <a:endParaRPr lang="nl-NL" sz="2400" b="1" dirty="0">
              <a:solidFill>
                <a:schemeClr val="bg1"/>
              </a:solidFill>
              <a:latin typeface="Avenir Next Condensed" panose="020B0506020202020204" pitchFamily="34" charset="0"/>
              <a:cs typeface="Arial" panose="020B0604020202020204" pitchFamily="34" charset="0"/>
            </a:endParaRPr>
          </a:p>
          <a:p>
            <a:pPr indent="-457200">
              <a:buFont typeface="Arial" panose="020B0604020202020204" pitchFamily="34" charset="0"/>
              <a:buChar char="•"/>
            </a:pPr>
            <a:r>
              <a:rPr lang="nl-NL" sz="2400" b="1" dirty="0">
                <a:solidFill>
                  <a:schemeClr val="bg1"/>
                </a:solidFill>
                <a:latin typeface="Avenir Next Condensed" panose="020B0506020202020204" pitchFamily="34" charset="0"/>
                <a:cs typeface="Arial" panose="020B0604020202020204" pitchFamily="34" charset="0"/>
              </a:rPr>
              <a:t>Waar denk jij aan bij zichtbaarheid?</a:t>
            </a: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249517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44493EA-7284-204B-161E-7AF55B52FD4B}"/>
              </a:ext>
            </a:extLst>
          </p:cNvPr>
          <p:cNvPicPr>
            <a:picLocks noChangeAspect="1"/>
          </p:cNvPicPr>
          <p:nvPr/>
        </p:nvPicPr>
        <p:blipFill rotWithShape="1">
          <a:blip r:embed="rId3"/>
          <a:srcRect t="24013" r="-2" b="9741"/>
          <a:stretch/>
        </p:blipFill>
        <p:spPr>
          <a:xfrm>
            <a:off x="20" y="10"/>
            <a:ext cx="4003019" cy="3388883"/>
          </a:xfrm>
          <a:prstGeom prst="rect">
            <a:avLst/>
          </a:prstGeom>
        </p:spPr>
      </p:pic>
      <p:pic>
        <p:nvPicPr>
          <p:cNvPr id="8" name="Afbeelding 7">
            <a:extLst>
              <a:ext uri="{FF2B5EF4-FFF2-40B4-BE49-F238E27FC236}">
                <a16:creationId xmlns:a16="http://schemas.microsoft.com/office/drawing/2014/main" id="{1A9C0EEC-67FE-E2E7-8803-0DB9994F686E}"/>
              </a:ext>
            </a:extLst>
          </p:cNvPr>
          <p:cNvPicPr>
            <a:picLocks noChangeAspect="1"/>
          </p:cNvPicPr>
          <p:nvPr/>
        </p:nvPicPr>
        <p:blipFill rotWithShape="1">
          <a:blip r:embed="rId4"/>
          <a:srcRect l="10551" r="10550"/>
          <a:stretch/>
        </p:blipFill>
        <p:spPr>
          <a:xfrm>
            <a:off x="4094479" y="15"/>
            <a:ext cx="4014047" cy="3383270"/>
          </a:xfrm>
          <a:prstGeom prst="rect">
            <a:avLst/>
          </a:prstGeom>
        </p:spPr>
      </p:pic>
      <p:pic>
        <p:nvPicPr>
          <p:cNvPr id="9" name="Afbeelding 8">
            <a:extLst>
              <a:ext uri="{FF2B5EF4-FFF2-40B4-BE49-F238E27FC236}">
                <a16:creationId xmlns:a16="http://schemas.microsoft.com/office/drawing/2014/main" id="{48A6EA4C-99F4-AB42-9FD9-300D0A527846}"/>
              </a:ext>
            </a:extLst>
          </p:cNvPr>
          <p:cNvPicPr>
            <a:picLocks noChangeAspect="1"/>
          </p:cNvPicPr>
          <p:nvPr/>
        </p:nvPicPr>
        <p:blipFill rotWithShape="1">
          <a:blip r:embed="rId5"/>
          <a:srcRect l="11010" r="255" b="4"/>
          <a:stretch/>
        </p:blipFill>
        <p:spPr>
          <a:xfrm>
            <a:off x="8188941" y="15"/>
            <a:ext cx="4003039" cy="3383270"/>
          </a:xfrm>
          <a:prstGeom prst="rect">
            <a:avLst/>
          </a:prstGeom>
        </p:spPr>
      </p:pic>
      <p:pic>
        <p:nvPicPr>
          <p:cNvPr id="10" name="Afbeelding 9">
            <a:extLst>
              <a:ext uri="{FF2B5EF4-FFF2-40B4-BE49-F238E27FC236}">
                <a16:creationId xmlns:a16="http://schemas.microsoft.com/office/drawing/2014/main" id="{91560995-615D-5F33-7C9F-F2E3FC2A0284}"/>
              </a:ext>
            </a:extLst>
          </p:cNvPr>
          <p:cNvPicPr>
            <a:picLocks noChangeAspect="1"/>
          </p:cNvPicPr>
          <p:nvPr/>
        </p:nvPicPr>
        <p:blipFill rotWithShape="1">
          <a:blip r:embed="rId6"/>
          <a:srcRect t="40233" r="-3" b="505"/>
          <a:stretch/>
        </p:blipFill>
        <p:spPr>
          <a:xfrm>
            <a:off x="20" y="3469102"/>
            <a:ext cx="4003019" cy="3388893"/>
          </a:xfrm>
          <a:prstGeom prst="rect">
            <a:avLst/>
          </a:prstGeom>
        </p:spPr>
      </p:pic>
      <p:pic>
        <p:nvPicPr>
          <p:cNvPr id="11" name="Afbeelding 10">
            <a:extLst>
              <a:ext uri="{FF2B5EF4-FFF2-40B4-BE49-F238E27FC236}">
                <a16:creationId xmlns:a16="http://schemas.microsoft.com/office/drawing/2014/main" id="{5B7BB635-FF1E-584E-116A-BDDBD209C698}"/>
              </a:ext>
            </a:extLst>
          </p:cNvPr>
          <p:cNvPicPr>
            <a:picLocks noChangeAspect="1"/>
          </p:cNvPicPr>
          <p:nvPr/>
        </p:nvPicPr>
        <p:blipFill rotWithShape="1">
          <a:blip r:embed="rId7"/>
          <a:srcRect r="11020" b="4"/>
          <a:stretch/>
        </p:blipFill>
        <p:spPr>
          <a:xfrm>
            <a:off x="4094479" y="3469107"/>
            <a:ext cx="4014047" cy="3383280"/>
          </a:xfrm>
          <a:prstGeom prst="rect">
            <a:avLst/>
          </a:prstGeom>
        </p:spPr>
      </p:pic>
      <p:pic>
        <p:nvPicPr>
          <p:cNvPr id="12" name="Afbeelding 11">
            <a:extLst>
              <a:ext uri="{FF2B5EF4-FFF2-40B4-BE49-F238E27FC236}">
                <a16:creationId xmlns:a16="http://schemas.microsoft.com/office/drawing/2014/main" id="{BCD72CDC-E64B-F1DD-41AE-646D2B861805}"/>
              </a:ext>
            </a:extLst>
          </p:cNvPr>
          <p:cNvPicPr>
            <a:picLocks noChangeAspect="1"/>
          </p:cNvPicPr>
          <p:nvPr/>
        </p:nvPicPr>
        <p:blipFill rotWithShape="1">
          <a:blip r:embed="rId8"/>
          <a:srcRect t="1325" r="-3" b="42009"/>
          <a:stretch/>
        </p:blipFill>
        <p:spPr>
          <a:xfrm>
            <a:off x="8199966" y="3469107"/>
            <a:ext cx="3992034" cy="3388893"/>
          </a:xfrm>
          <a:prstGeom prst="rect">
            <a:avLst/>
          </a:prstGeom>
        </p:spPr>
      </p:pic>
    </p:spTree>
    <p:extLst>
      <p:ext uri="{BB962C8B-B14F-4D97-AF65-F5344CB8AC3E}">
        <p14:creationId xmlns:p14="http://schemas.microsoft.com/office/powerpoint/2010/main" val="315577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Waarom hebben we nu aandacht voor </a:t>
            </a:r>
          </a:p>
          <a:p>
            <a:r>
              <a:rPr lang="nl-NL" sz="3600" b="1" dirty="0">
                <a:solidFill>
                  <a:schemeClr val="bg1"/>
                </a:solidFill>
                <a:latin typeface="Avenir Next Condensed" panose="020B0506020202020204" pitchFamily="34" charset="0"/>
              </a:rPr>
              <a:t>zichtbaarheid in het verkeer?</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12620"/>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Street Night">
            <a:extLst>
              <a:ext uri="{FF2B5EF4-FFF2-40B4-BE49-F238E27FC236}">
                <a16:creationId xmlns:a16="http://schemas.microsoft.com/office/drawing/2014/main" id="{D732D555-1D14-893A-42E1-47D731E75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2382214"/>
            <a:ext cx="8764627" cy="405854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A09DD79-7A89-B316-6E08-02DEB97C7BD4}"/>
              </a:ext>
            </a:extLst>
          </p:cNvPr>
          <p:cNvPicPr>
            <a:picLocks noChangeAspect="1"/>
          </p:cNvPicPr>
          <p:nvPr/>
        </p:nvPicPr>
        <p:blipFill>
          <a:blip r:embed="rId7"/>
          <a:stretch>
            <a:fillRect/>
          </a:stretch>
        </p:blipFill>
        <p:spPr>
          <a:xfrm>
            <a:off x="9110018" y="2382213"/>
            <a:ext cx="2973159" cy="4058541"/>
          </a:xfrm>
          <a:prstGeom prst="rect">
            <a:avLst/>
          </a:prstGeom>
          <a:noFill/>
          <a:ln w="19050">
            <a:solidFill>
              <a:schemeClr val="bg1"/>
            </a:solidFill>
            <a:miter lim="800000"/>
            <a:headEnd/>
            <a:tailEnd/>
          </a:ln>
        </p:spPr>
      </p:pic>
    </p:spTree>
    <p:extLst>
      <p:ext uri="{BB962C8B-B14F-4D97-AF65-F5344CB8AC3E}">
        <p14:creationId xmlns:p14="http://schemas.microsoft.com/office/powerpoint/2010/main" val="1857548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845AD2A4-3143-F864-821D-563FD5E51378}"/>
              </a:ext>
            </a:extLst>
          </p:cNvPr>
          <p:cNvSpPr txBox="1"/>
          <p:nvPr/>
        </p:nvSpPr>
        <p:spPr>
          <a:xfrm>
            <a:off x="784439" y="524799"/>
            <a:ext cx="9600555" cy="1200329"/>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Welke groep verkeersdeelnemers</a:t>
            </a:r>
          </a:p>
          <a:p>
            <a:r>
              <a:rPr lang="nl-NL" sz="3600" b="1" dirty="0">
                <a:solidFill>
                  <a:schemeClr val="bg1"/>
                </a:solidFill>
                <a:latin typeface="Avenir Next Condensed" panose="020B0506020202020204" pitchFamily="34" charset="0"/>
              </a:rPr>
              <a:t>loopt de meeste kans op een ongeluk?</a:t>
            </a:r>
          </a:p>
        </p:txBody>
      </p:sp>
      <p:grpSp>
        <p:nvGrpSpPr>
          <p:cNvPr id="2" name="Groep 1">
            <a:extLst>
              <a:ext uri="{FF2B5EF4-FFF2-40B4-BE49-F238E27FC236}">
                <a16:creationId xmlns:a16="http://schemas.microsoft.com/office/drawing/2014/main" id="{6F443047-E3C4-62DA-9E87-A54A04034069}"/>
              </a:ext>
            </a:extLst>
          </p:cNvPr>
          <p:cNvGrpSpPr/>
          <p:nvPr/>
        </p:nvGrpSpPr>
        <p:grpSpPr>
          <a:xfrm>
            <a:off x="8129239" y="-22396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Afbeelding 9">
            <a:extLst>
              <a:ext uri="{FF2B5EF4-FFF2-40B4-BE49-F238E27FC236}">
                <a16:creationId xmlns:a16="http://schemas.microsoft.com/office/drawing/2014/main" id="{BC55700E-49B8-98EC-E534-41BA0684B365}"/>
              </a:ext>
            </a:extLst>
          </p:cNvPr>
          <p:cNvPicPr>
            <a:picLocks noChangeAspect="1"/>
          </p:cNvPicPr>
          <p:nvPr/>
        </p:nvPicPr>
        <p:blipFill>
          <a:blip r:embed="rId6"/>
          <a:stretch>
            <a:fillRect/>
          </a:stretch>
        </p:blipFill>
        <p:spPr>
          <a:xfrm>
            <a:off x="4366256" y="1712179"/>
            <a:ext cx="3459487" cy="3794768"/>
          </a:xfrm>
          <a:prstGeom prst="rect">
            <a:avLst/>
          </a:prstGeom>
        </p:spPr>
      </p:pic>
    </p:spTree>
    <p:extLst>
      <p:ext uri="{BB962C8B-B14F-4D97-AF65-F5344CB8AC3E}">
        <p14:creationId xmlns:p14="http://schemas.microsoft.com/office/powerpoint/2010/main" val="83975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F443047-E3C4-62DA-9E87-A54A04034069}"/>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kstvak 7">
            <a:extLst>
              <a:ext uri="{FF2B5EF4-FFF2-40B4-BE49-F238E27FC236}">
                <a16:creationId xmlns:a16="http://schemas.microsoft.com/office/drawing/2014/main" id="{BCFD4634-30DF-F78B-A072-2E1FC9E6F079}"/>
              </a:ext>
            </a:extLst>
          </p:cNvPr>
          <p:cNvSpPr txBox="1"/>
          <p:nvPr/>
        </p:nvSpPr>
        <p:spPr>
          <a:xfrm>
            <a:off x="784440" y="524799"/>
            <a:ext cx="7344800" cy="5940088"/>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Verkeersslachtoffers Noord-Brabant</a:t>
            </a:r>
          </a:p>
          <a:p>
            <a:endParaRPr lang="nl-NL" sz="3600" b="1" dirty="0">
              <a:solidFill>
                <a:schemeClr val="bg1"/>
              </a:solidFill>
              <a:latin typeface="Avenir Next Condensed" panose="020B0506020202020204" pitchFamily="34" charset="0"/>
            </a:endParaRPr>
          </a:p>
          <a:p>
            <a:pPr indent="-457200">
              <a:buFont typeface="Arial" panose="020B0604020202020204" pitchFamily="34" charset="0"/>
              <a:buChar char="•"/>
            </a:pPr>
            <a:r>
              <a:rPr lang="nl-NL" sz="3200" b="1" dirty="0">
                <a:solidFill>
                  <a:schemeClr val="bg1"/>
                </a:solidFill>
                <a:latin typeface="Avenir Next Condensed" panose="020B0506020202020204" pitchFamily="34" charset="0"/>
                <a:cs typeface="Arial" panose="020B0604020202020204" pitchFamily="34" charset="0"/>
              </a:rPr>
              <a:t>67% was fietser</a:t>
            </a:r>
            <a:endParaRPr lang="nl-NL" sz="2400" b="1" dirty="0">
              <a:solidFill>
                <a:schemeClr val="bg1"/>
              </a:solidFill>
              <a:latin typeface="Avenir Next Condensed" panose="020B0506020202020204" pitchFamily="34" charset="0"/>
              <a:cs typeface="Arial" panose="020B0604020202020204" pitchFamily="34" charset="0"/>
            </a:endParaRP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12% zat in de auto</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10% reed op de scooter </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1 op de 3 verkeersdoden is een fietser</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2 op de 3 gewonden is een fietser</a:t>
            </a:r>
          </a:p>
          <a:p>
            <a:pPr indent="-4572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en dat aantal neemt door gebruik e-bikes/</a:t>
            </a:r>
            <a:r>
              <a:rPr lang="nl-NL" sz="2400" dirty="0" err="1">
                <a:solidFill>
                  <a:schemeClr val="bg1"/>
                </a:solidFill>
                <a:latin typeface="Avenir Next Condensed" panose="020B0506020202020204" pitchFamily="34" charset="0"/>
                <a:cs typeface="Arial" panose="020B0604020202020204" pitchFamily="34" charset="0"/>
              </a:rPr>
              <a:t>fatbikes</a:t>
            </a:r>
            <a:r>
              <a:rPr lang="nl-NL" sz="2400" dirty="0">
                <a:solidFill>
                  <a:schemeClr val="bg1"/>
                </a:solidFill>
                <a:latin typeface="Avenir Next Condensed" panose="020B0506020202020204" pitchFamily="34" charset="0"/>
                <a:cs typeface="Arial" panose="020B0604020202020204" pitchFamily="34" charset="0"/>
              </a:rPr>
              <a:t> toe</a:t>
            </a:r>
          </a:p>
          <a:p>
            <a:pPr indent="-457200">
              <a:buFont typeface="Arial" panose="020B0604020202020204" pitchFamily="34" charset="0"/>
              <a:buChar char="•"/>
            </a:pPr>
            <a:endParaRPr lang="nl-NL" sz="2400" b="1" dirty="0">
              <a:solidFill>
                <a:schemeClr val="bg1"/>
              </a:solidFill>
              <a:latin typeface="Avenir Next Condensed" panose="020B0506020202020204" pitchFamily="34" charset="0"/>
              <a:cs typeface="Arial" panose="020B0604020202020204" pitchFamily="34" charset="0"/>
            </a:endParaRP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pic>
        <p:nvPicPr>
          <p:cNvPr id="13" name="Afbeelding 12">
            <a:extLst>
              <a:ext uri="{FF2B5EF4-FFF2-40B4-BE49-F238E27FC236}">
                <a16:creationId xmlns:a16="http://schemas.microsoft.com/office/drawing/2014/main" id="{C8B5CEF2-324B-D80C-F445-6973E7DF7A49}"/>
              </a:ext>
            </a:extLst>
          </p:cNvPr>
          <p:cNvPicPr>
            <a:picLocks noChangeAspect="1"/>
          </p:cNvPicPr>
          <p:nvPr/>
        </p:nvPicPr>
        <p:blipFill>
          <a:blip r:embed="rId6"/>
          <a:stretch>
            <a:fillRect/>
          </a:stretch>
        </p:blipFill>
        <p:spPr>
          <a:xfrm>
            <a:off x="9601199" y="3926730"/>
            <a:ext cx="2392203" cy="2624047"/>
          </a:xfrm>
          <a:prstGeom prst="rect">
            <a:avLst/>
          </a:prstGeom>
        </p:spPr>
      </p:pic>
    </p:spTree>
    <p:extLst>
      <p:ext uri="{BB962C8B-B14F-4D97-AF65-F5344CB8AC3E}">
        <p14:creationId xmlns:p14="http://schemas.microsoft.com/office/powerpoint/2010/main" val="2379487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F443047-E3C4-62DA-9E87-A54A04034069}"/>
              </a:ext>
            </a:extLst>
          </p:cNvPr>
          <p:cNvGrpSpPr/>
          <p:nvPr/>
        </p:nvGrpSpPr>
        <p:grpSpPr>
          <a:xfrm>
            <a:off x="8129239" y="-212621"/>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kstvak 6">
            <a:extLst>
              <a:ext uri="{FF2B5EF4-FFF2-40B4-BE49-F238E27FC236}">
                <a16:creationId xmlns:a16="http://schemas.microsoft.com/office/drawing/2014/main" id="{6916C504-7579-8C87-D413-887E7B06C492}"/>
              </a:ext>
            </a:extLst>
          </p:cNvPr>
          <p:cNvSpPr txBox="1"/>
          <p:nvPr/>
        </p:nvSpPr>
        <p:spPr>
          <a:xfrm>
            <a:off x="784439" y="524799"/>
            <a:ext cx="9600555" cy="646331"/>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Waarom zoveel fietsslachtoffers?</a:t>
            </a:r>
          </a:p>
        </p:txBody>
      </p:sp>
      <p:pic>
        <p:nvPicPr>
          <p:cNvPr id="8" name="Afbeelding 7">
            <a:extLst>
              <a:ext uri="{FF2B5EF4-FFF2-40B4-BE49-F238E27FC236}">
                <a16:creationId xmlns:a16="http://schemas.microsoft.com/office/drawing/2014/main" id="{EFED8825-6AB2-BFD1-B20D-C36379569332}"/>
              </a:ext>
            </a:extLst>
          </p:cNvPr>
          <p:cNvPicPr>
            <a:picLocks noChangeAspect="1"/>
          </p:cNvPicPr>
          <p:nvPr/>
        </p:nvPicPr>
        <p:blipFill>
          <a:blip r:embed="rId6"/>
          <a:stretch>
            <a:fillRect/>
          </a:stretch>
        </p:blipFill>
        <p:spPr>
          <a:xfrm>
            <a:off x="4366256" y="1712179"/>
            <a:ext cx="3459487" cy="3794768"/>
          </a:xfrm>
          <a:prstGeom prst="rect">
            <a:avLst/>
          </a:prstGeom>
        </p:spPr>
      </p:pic>
    </p:spTree>
    <p:extLst>
      <p:ext uri="{BB962C8B-B14F-4D97-AF65-F5344CB8AC3E}">
        <p14:creationId xmlns:p14="http://schemas.microsoft.com/office/powerpoint/2010/main" val="420373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3A296"/>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F443047-E3C4-62DA-9E87-A54A04034069}"/>
              </a:ext>
            </a:extLst>
          </p:cNvPr>
          <p:cNvGrpSpPr/>
          <p:nvPr/>
        </p:nvGrpSpPr>
        <p:grpSpPr>
          <a:xfrm>
            <a:off x="8129239" y="-223256"/>
            <a:ext cx="4312479" cy="2652451"/>
            <a:chOff x="8129239" y="-467801"/>
            <a:chExt cx="4312479" cy="2652451"/>
          </a:xfrm>
        </p:grpSpPr>
        <p:sp>
          <p:nvSpPr>
            <p:cNvPr id="3" name="Afgeronde rechthoek 2">
              <a:extLst>
                <a:ext uri="{FF2B5EF4-FFF2-40B4-BE49-F238E27FC236}">
                  <a16:creationId xmlns:a16="http://schemas.microsoft.com/office/drawing/2014/main" id="{5D11DF59-E1DA-92F9-1289-E2785268B9F5}"/>
                </a:ext>
              </a:extLst>
            </p:cNvPr>
            <p:cNvSpPr/>
            <p:nvPr/>
          </p:nvSpPr>
          <p:spPr>
            <a:xfrm>
              <a:off x="8129239" y="-314490"/>
              <a:ext cx="3186180" cy="22771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C75D1D70-3D6E-9615-9F87-664DB15981BD}"/>
                </a:ext>
              </a:extLst>
            </p:cNvPr>
            <p:cNvPicPr>
              <a:picLocks noChangeAspect="1"/>
            </p:cNvPicPr>
            <p:nvPr/>
          </p:nvPicPr>
          <p:blipFill rotWithShape="1">
            <a:blip r:embed="rId3"/>
            <a:srcRect l="18739"/>
            <a:stretch/>
          </p:blipFill>
          <p:spPr>
            <a:xfrm>
              <a:off x="10961649" y="-467801"/>
              <a:ext cx="1480069" cy="2652451"/>
            </a:xfrm>
            <a:prstGeom prst="rect">
              <a:avLst/>
            </a:prstGeom>
          </p:spPr>
        </p:pic>
        <p:pic>
          <p:nvPicPr>
            <p:cNvPr id="5" name="Afbeelding 4">
              <a:extLst>
                <a:ext uri="{FF2B5EF4-FFF2-40B4-BE49-F238E27FC236}">
                  <a16:creationId xmlns:a16="http://schemas.microsoft.com/office/drawing/2014/main" id="{5D17C41B-8B9E-CED8-034F-5171E8BBB923}"/>
                </a:ext>
              </a:extLst>
            </p:cNvPr>
            <p:cNvPicPr>
              <a:picLocks noChangeAspect="1"/>
            </p:cNvPicPr>
            <p:nvPr/>
          </p:nvPicPr>
          <p:blipFill>
            <a:blip r:embed="rId4"/>
            <a:stretch>
              <a:fillRect/>
            </a:stretch>
          </p:blipFill>
          <p:spPr>
            <a:xfrm>
              <a:off x="8335783" y="144966"/>
              <a:ext cx="1269767" cy="1659608"/>
            </a:xfrm>
            <a:prstGeom prst="rect">
              <a:avLst/>
            </a:prstGeom>
          </p:spPr>
        </p:pic>
        <p:pic>
          <p:nvPicPr>
            <p:cNvPr id="6" name="Picture 2" descr="TotallyTraffic">
              <a:extLst>
                <a:ext uri="{FF2B5EF4-FFF2-40B4-BE49-F238E27FC236}">
                  <a16:creationId xmlns:a16="http://schemas.microsoft.com/office/drawing/2014/main" id="{5C622A7D-00C7-0F40-0457-A94E258C5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207" y="307223"/>
              <a:ext cx="1335094" cy="13350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kstvak 6">
            <a:extLst>
              <a:ext uri="{FF2B5EF4-FFF2-40B4-BE49-F238E27FC236}">
                <a16:creationId xmlns:a16="http://schemas.microsoft.com/office/drawing/2014/main" id="{B8E46027-58AD-F3F0-3199-4D34189F9D00}"/>
              </a:ext>
            </a:extLst>
          </p:cNvPr>
          <p:cNvSpPr txBox="1"/>
          <p:nvPr/>
        </p:nvSpPr>
        <p:spPr>
          <a:xfrm>
            <a:off x="784440" y="524799"/>
            <a:ext cx="7344800" cy="8402300"/>
          </a:xfrm>
          <a:prstGeom prst="rect">
            <a:avLst/>
          </a:prstGeom>
          <a:noFill/>
        </p:spPr>
        <p:txBody>
          <a:bodyPr wrap="square">
            <a:spAutoFit/>
          </a:bodyPr>
          <a:lstStyle/>
          <a:p>
            <a:r>
              <a:rPr lang="nl-NL" sz="3600" b="1" dirty="0">
                <a:solidFill>
                  <a:schemeClr val="bg1"/>
                </a:solidFill>
                <a:latin typeface="Avenir Next Condensed" panose="020B0506020202020204" pitchFamily="34" charset="0"/>
              </a:rPr>
              <a:t>Waarom zoveel fietsslachtoffers?</a:t>
            </a:r>
          </a:p>
          <a:p>
            <a:endParaRPr lang="nl-NL" sz="3600" b="1" dirty="0">
              <a:solidFill>
                <a:schemeClr val="bg1"/>
              </a:solidFill>
              <a:latin typeface="Avenir Next Condensed" panose="020B0506020202020204" pitchFamily="34" charset="0"/>
            </a:endParaRPr>
          </a:p>
          <a:p>
            <a:r>
              <a:rPr lang="nl-NL" sz="2400" b="1" dirty="0">
                <a:solidFill>
                  <a:schemeClr val="bg1"/>
                </a:solidFill>
                <a:latin typeface="Avenir Next Condensed" panose="020B0506020202020204" pitchFamily="34" charset="0"/>
                <a:cs typeface="Arial" panose="020B0604020202020204" pitchFamily="34" charset="0"/>
              </a:rPr>
              <a:t>Door onveilig gedrag van de fietsers zelf</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gebrek aan vaardigheden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door rood licht rijden/geen voorrang geven/te snel rijden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smartphonegebruik</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rijden onder invloed</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fietsen zonder goede fietsverlichting</a:t>
            </a:r>
          </a:p>
          <a:p>
            <a:endParaRPr lang="nl-NL" sz="2400" b="1" dirty="0">
              <a:solidFill>
                <a:schemeClr val="bg1"/>
              </a:solidFill>
              <a:latin typeface="Avenir Next Condensed" panose="020B0506020202020204" pitchFamily="34" charset="0"/>
              <a:cs typeface="Arial" panose="020B0604020202020204" pitchFamily="34" charset="0"/>
            </a:endParaRPr>
          </a:p>
          <a:p>
            <a:r>
              <a:rPr lang="nl-NL" sz="2400" b="1" dirty="0">
                <a:solidFill>
                  <a:schemeClr val="bg1"/>
                </a:solidFill>
                <a:latin typeface="Avenir Next Condensed" panose="020B0506020202020204" pitchFamily="34" charset="0"/>
                <a:cs typeface="Arial" panose="020B0604020202020204" pitchFamily="34" charset="0"/>
              </a:rPr>
              <a:t>Door onveilig gedrag van andere weggebruikers</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te hoge snelheid</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afgeleid/ze hebben de fietser niet gezien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door rood licht rijden/geen voorrang krijgen</a:t>
            </a:r>
          </a:p>
          <a:p>
            <a:pPr marL="342900" indent="-342900">
              <a:buFont typeface="Arial" panose="020B0604020202020204" pitchFamily="34" charset="0"/>
              <a:buChar char="•"/>
            </a:pPr>
            <a:r>
              <a:rPr lang="nl-NL" sz="2400" dirty="0">
                <a:solidFill>
                  <a:schemeClr val="bg1"/>
                </a:solidFill>
                <a:latin typeface="Avenir Next Condensed" panose="020B0506020202020204" pitchFamily="34" charset="0"/>
                <a:cs typeface="Arial" panose="020B0604020202020204" pitchFamily="34" charset="0"/>
              </a:rPr>
              <a:t>rijden onder invloed</a:t>
            </a:r>
          </a:p>
          <a:p>
            <a:endParaRPr lang="nl-NL" sz="2400" b="1" dirty="0">
              <a:solidFill>
                <a:schemeClr val="bg1"/>
              </a:solidFill>
              <a:latin typeface="Avenir Next Condensed" panose="020B0506020202020204" pitchFamily="34" charset="0"/>
              <a:cs typeface="Arial" panose="020B0604020202020204" pitchFamily="34" charset="0"/>
            </a:endParaRPr>
          </a:p>
          <a:p>
            <a:endParaRPr lang="nl-NL" sz="2400" b="1" dirty="0">
              <a:solidFill>
                <a:schemeClr val="bg1"/>
              </a:solidFill>
              <a:latin typeface="Avenir Next Condensed" panose="020B0506020202020204" pitchFamily="34" charset="0"/>
              <a:cs typeface="Arial" panose="020B0604020202020204" pitchFamily="34" charset="0"/>
            </a:endParaRPr>
          </a:p>
          <a:p>
            <a:endParaRPr lang="nl-NL" sz="3600" dirty="0">
              <a:solidFill>
                <a:schemeClr val="bg1"/>
              </a:solidFill>
              <a:latin typeface="Avenir Next Condensed" panose="020B0506020202020204" pitchFamily="34" charset="0"/>
            </a:endParaRPr>
          </a:p>
          <a:p>
            <a:endParaRPr lang="nl-NL" sz="3600" b="1"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a:p>
            <a:pPr marL="342900" indent="-342900">
              <a:buFont typeface="Arial" panose="020B0604020202020204" pitchFamily="34" charset="0"/>
              <a:buChar char="•"/>
            </a:pPr>
            <a:endParaRPr lang="nl-NL" sz="2000" dirty="0">
              <a:solidFill>
                <a:schemeClr val="bg1"/>
              </a:solidFill>
              <a:latin typeface="Avenir Next Condensed" panose="020B0506020202020204" pitchFamily="34" charset="0"/>
            </a:endParaRPr>
          </a:p>
          <a:p>
            <a:endParaRPr lang="nl-NL" sz="2000" dirty="0">
              <a:solidFill>
                <a:schemeClr val="bg1"/>
              </a:solidFill>
              <a:latin typeface="Avenir Next Condensed" panose="020B0506020202020204" pitchFamily="34" charset="0"/>
            </a:endParaRPr>
          </a:p>
        </p:txBody>
      </p:sp>
      <p:pic>
        <p:nvPicPr>
          <p:cNvPr id="8" name="Afbeelding 7">
            <a:extLst>
              <a:ext uri="{FF2B5EF4-FFF2-40B4-BE49-F238E27FC236}">
                <a16:creationId xmlns:a16="http://schemas.microsoft.com/office/drawing/2014/main" id="{1821BE7B-0270-9C6B-6EEF-D9692B0B1074}"/>
              </a:ext>
            </a:extLst>
          </p:cNvPr>
          <p:cNvPicPr>
            <a:picLocks noChangeAspect="1"/>
          </p:cNvPicPr>
          <p:nvPr/>
        </p:nvPicPr>
        <p:blipFill>
          <a:blip r:embed="rId6"/>
          <a:stretch>
            <a:fillRect/>
          </a:stretch>
        </p:blipFill>
        <p:spPr>
          <a:xfrm>
            <a:off x="9601199" y="3926730"/>
            <a:ext cx="2392203" cy="2624047"/>
          </a:xfrm>
          <a:prstGeom prst="rect">
            <a:avLst/>
          </a:prstGeom>
        </p:spPr>
      </p:pic>
    </p:spTree>
    <p:extLst>
      <p:ext uri="{BB962C8B-B14F-4D97-AF65-F5344CB8AC3E}">
        <p14:creationId xmlns:p14="http://schemas.microsoft.com/office/powerpoint/2010/main" val="183339993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2F3CC85A38E242BE6006079ED72300" ma:contentTypeVersion="18" ma:contentTypeDescription="Een nieuw document maken." ma:contentTypeScope="" ma:versionID="5844fb28aaa539d499737af027e6cc00">
  <xsd:schema xmlns:xsd="http://www.w3.org/2001/XMLSchema" xmlns:xs="http://www.w3.org/2001/XMLSchema" xmlns:p="http://schemas.microsoft.com/office/2006/metadata/properties" xmlns:ns2="71a6fb27-e0c0-4c34-81c5-b907d1b39a37" xmlns:ns3="9f7de1e0-3c9e-4b6a-a23f-858affd02c4c" targetNamespace="http://schemas.microsoft.com/office/2006/metadata/properties" ma:root="true" ma:fieldsID="869e19faa1084508265e9addcacc0c5e" ns2:_="" ns3:_="">
    <xsd:import namespace="71a6fb27-e0c0-4c34-81c5-b907d1b39a37"/>
    <xsd:import namespace="9f7de1e0-3c9e-4b6a-a23f-858affd02c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6fb27-e0c0-4c34-81c5-b907d1b39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973e716c-908e-467b-bea2-8423709b99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e1e0-3c9e-4b6a-a23f-858affd02c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1254c813-f27b-42ad-8ce6-3a736e404822}" ma:internalName="TaxCatchAll" ma:showField="CatchAllData" ma:web="9f7de1e0-3c9e-4b6a-a23f-858affd02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a6fb27-e0c0-4c34-81c5-b907d1b39a37">
      <Terms xmlns="http://schemas.microsoft.com/office/infopath/2007/PartnerControls"/>
    </lcf76f155ced4ddcb4097134ff3c332f>
    <TaxCatchAll xmlns="9f7de1e0-3c9e-4b6a-a23f-858affd02c4c" xsi:nil="true"/>
  </documentManagement>
</p:properties>
</file>

<file path=customXml/itemProps1.xml><?xml version="1.0" encoding="utf-8"?>
<ds:datastoreItem xmlns:ds="http://schemas.openxmlformats.org/officeDocument/2006/customXml" ds:itemID="{599B1D03-F335-402D-B594-B6E0D687D6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6fb27-e0c0-4c34-81c5-b907d1b39a37"/>
    <ds:schemaRef ds:uri="9f7de1e0-3c9e-4b6a-a23f-858affd02c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E246F5-39FD-4CFD-9712-AAD2F7015618}">
  <ds:schemaRefs>
    <ds:schemaRef ds:uri="http://schemas.microsoft.com/sharepoint/v3/contenttype/forms"/>
  </ds:schemaRefs>
</ds:datastoreItem>
</file>

<file path=customXml/itemProps3.xml><?xml version="1.0" encoding="utf-8"?>
<ds:datastoreItem xmlns:ds="http://schemas.openxmlformats.org/officeDocument/2006/customXml" ds:itemID="{FDF40564-CF8C-47D8-A0FB-61E216C30683}">
  <ds:schemaRefs>
    <ds:schemaRef ds:uri="http://purl.org/dc/terms/"/>
    <ds:schemaRef ds:uri="http://schemas.openxmlformats.org/package/2006/metadata/core-properties"/>
    <ds:schemaRef ds:uri="http://purl.org/dc/elements/1.1/"/>
    <ds:schemaRef ds:uri="http://schemas.microsoft.com/office/2006/documentManagement/types"/>
    <ds:schemaRef ds:uri="http://purl.org/dc/dcmitype/"/>
    <ds:schemaRef ds:uri="http://www.w3.org/XML/1998/namespace"/>
    <ds:schemaRef ds:uri="9f7de1e0-3c9e-4b6a-a23f-858affd02c4c"/>
    <ds:schemaRef ds:uri="http://schemas.microsoft.com/office/infopath/2007/PartnerControls"/>
    <ds:schemaRef ds:uri="71a6fb27-e0c0-4c34-81c5-b907d1b39a3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2766</TotalTime>
  <Words>2404</Words>
  <Application>Microsoft Macintosh PowerPoint</Application>
  <PresentationFormat>Breedbeeld</PresentationFormat>
  <Paragraphs>239</Paragraphs>
  <Slides>19</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19</vt:i4>
      </vt:variant>
    </vt:vector>
  </HeadingPairs>
  <TitlesOfParts>
    <vt:vector size="26" baseType="lpstr">
      <vt:lpstr>MS PGothic</vt:lpstr>
      <vt:lpstr>Arial</vt:lpstr>
      <vt:lpstr>Avenir Next Condensed</vt:lpstr>
      <vt:lpstr>Block Berthold</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Rick Verbeek</dc:creator>
  <cp:lastModifiedBy>Leonie Soemers</cp:lastModifiedBy>
  <cp:revision>88</cp:revision>
  <dcterms:created xsi:type="dcterms:W3CDTF">2023-07-18T08:41:42Z</dcterms:created>
  <dcterms:modified xsi:type="dcterms:W3CDTF">2024-10-02T18:26:00Z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0x0101009C2F3CC85A38E242BE6006079ED72300</vt:lpwstr>
  </property>
  <property fmtid="{D5CDD505-2E9C-101B-9397-08002B2CF9AE}" pid="3" name="MediaServiceImageTags">
    <vt:lpwstr/>
  </property>
  <property fmtid="{D5CDD505-2E9C-101B-9397-08002B2CF9AE}" pid="4" name="MSIP_Label_b8665262-5df6-455e-bf48-5928a5d868f6_Enabled">
    <vt:lpwstr>True</vt:lpwstr>
  </property>
  <property fmtid="{D5CDD505-2E9C-101B-9397-08002B2CF9AE}" pid="5" name="MSIP_Label_b8665262-5df6-455e-bf48-5928a5d868f6_SiteId">
    <vt:lpwstr>d2aff5f9-8c21-47f2-88f3-08ac4fda56f5</vt:lpwstr>
  </property>
  <property fmtid="{D5CDD505-2E9C-101B-9397-08002B2CF9AE}" pid="6" name="MSIP_Label_b8665262-5df6-455e-bf48-5928a5d868f6_SetDate">
    <vt:lpwstr>2023-09-25T19:06:53Z</vt:lpwstr>
  </property>
  <property fmtid="{D5CDD505-2E9C-101B-9397-08002B2CF9AE}" pid="7" name="MSIP_Label_b8665262-5df6-455e-bf48-5928a5d868f6_Name">
    <vt:lpwstr>Vertrouwelijk</vt:lpwstr>
  </property>
  <property fmtid="{D5CDD505-2E9C-101B-9397-08002B2CF9AE}" pid="8" name="MSIP_Label_b8665262-5df6-455e-bf48-5928a5d868f6_ActionId">
    <vt:lpwstr>771c2c20-0ffa-4ab7-ba24-764a9d6ca2f9</vt:lpwstr>
  </property>
  <property fmtid="{D5CDD505-2E9C-101B-9397-08002B2CF9AE}" pid="9" name="MSIP_Label_b8665262-5df6-455e-bf48-5928a5d868f6_Removed">
    <vt:lpwstr>False</vt:lpwstr>
  </property>
  <property fmtid="{D5CDD505-2E9C-101B-9397-08002B2CF9AE}" pid="10" name="MSIP_Label_b8665262-5df6-455e-bf48-5928a5d868f6_Extended_MSFT_Method">
    <vt:lpwstr>Standard</vt:lpwstr>
  </property>
  <property fmtid="{D5CDD505-2E9C-101B-9397-08002B2CF9AE}" pid="11" name="Sensitivity">
    <vt:lpwstr>Vertrouwelijk</vt:lpwstr>
  </property>
</Properties>
</file>